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257" r:id="rId3"/>
    <p:sldId id="258" r:id="rId4"/>
    <p:sldId id="259" r:id="rId5"/>
    <p:sldId id="260" r:id="rId6"/>
    <p:sldId id="261" r:id="rId7"/>
    <p:sldId id="286" r:id="rId8"/>
    <p:sldId id="287" r:id="rId9"/>
    <p:sldId id="288" r:id="rId10"/>
    <p:sldId id="262" r:id="rId11"/>
    <p:sldId id="263" r:id="rId12"/>
    <p:sldId id="264" r:id="rId13"/>
    <p:sldId id="26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66" r:id="rId31"/>
    <p:sldId id="267" r:id="rId32"/>
    <p:sldId id="26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02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4A7ED-FB38-4298-B167-7BB3C09A1821}" type="datetimeFigureOut">
              <a:rPr lang="en-US" smtClean="0"/>
              <a:t>19/10/2012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FE103-0EBE-4E3B-A0C8-9D8B307D06A5}" type="slidenum">
              <a:rPr lang="en-US" smtClean="0"/>
              <a:t>‹#›</a:t>
            </a:fld>
            <a:endParaRPr lang="en-US"/>
          </a:p>
        </p:txBody>
      </p:sp>
    </p:spTree>
    <p:extLst>
      <p:ext uri="{BB962C8B-B14F-4D97-AF65-F5344CB8AC3E}">
        <p14:creationId xmlns:p14="http://schemas.microsoft.com/office/powerpoint/2010/main" val="201750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FE103-0EBE-4E3B-A0C8-9D8B307D06A5}" type="slidenum">
              <a:rPr lang="en-US" smtClean="0"/>
              <a:t>1</a:t>
            </a:fld>
            <a:endParaRPr lang="en-US"/>
          </a:p>
        </p:txBody>
      </p:sp>
    </p:spTree>
    <p:extLst>
      <p:ext uri="{BB962C8B-B14F-4D97-AF65-F5344CB8AC3E}">
        <p14:creationId xmlns:p14="http://schemas.microsoft.com/office/powerpoint/2010/main" val="267171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FE103-0EBE-4E3B-A0C8-9D8B307D06A5}" type="slidenum">
              <a:rPr lang="en-US" smtClean="0"/>
              <a:t>29</a:t>
            </a:fld>
            <a:endParaRPr lang="en-US"/>
          </a:p>
        </p:txBody>
      </p:sp>
    </p:spTree>
    <p:extLst>
      <p:ext uri="{BB962C8B-B14F-4D97-AF65-F5344CB8AC3E}">
        <p14:creationId xmlns:p14="http://schemas.microsoft.com/office/powerpoint/2010/main" val="100709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16B31DC-BC33-4CE7-8FD6-93D7702526D1}" type="datetimeFigureOut">
              <a:rPr lang="en-US" smtClean="0"/>
              <a:t>19/10/2012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FFAF674-B3EA-4EA3-BEA0-595251EF20F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6B31DC-BC33-4CE7-8FD6-93D7702526D1}" type="datetimeFigureOut">
              <a:rPr lang="en-US" smtClean="0"/>
              <a:t>19/10/2012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AF674-B3EA-4EA3-BEA0-595251EF20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6B31DC-BC33-4CE7-8FD6-93D7702526D1}" type="datetimeFigureOut">
              <a:rPr lang="en-US" smtClean="0"/>
              <a:t>19/10/2012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AF674-B3EA-4EA3-BEA0-595251EF20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6B31DC-BC33-4CE7-8FD6-93D7702526D1}" type="datetimeFigureOut">
              <a:rPr lang="en-US" smtClean="0"/>
              <a:t>19/10/2012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AF674-B3EA-4EA3-BEA0-595251EF20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6B31DC-BC33-4CE7-8FD6-93D7702526D1}" type="datetimeFigureOut">
              <a:rPr lang="en-US" smtClean="0"/>
              <a:t>19/10/2012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FFAF674-B3EA-4EA3-BEA0-595251EF20F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6B31DC-BC33-4CE7-8FD6-93D7702526D1}" type="datetimeFigureOut">
              <a:rPr lang="en-US" smtClean="0"/>
              <a:t>19/10/2012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AF674-B3EA-4EA3-BEA0-595251EF20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6B31DC-BC33-4CE7-8FD6-93D7702526D1}" type="datetimeFigureOut">
              <a:rPr lang="en-US" smtClean="0"/>
              <a:t>19/10/2012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AF674-B3EA-4EA3-BEA0-595251EF20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6B31DC-BC33-4CE7-8FD6-93D7702526D1}" type="datetimeFigureOut">
              <a:rPr lang="en-US" smtClean="0"/>
              <a:t>19/10/2012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AF674-B3EA-4EA3-BEA0-595251EF20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B31DC-BC33-4CE7-8FD6-93D7702526D1}" type="datetimeFigureOut">
              <a:rPr lang="en-US" smtClean="0"/>
              <a:t>19/10/2012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AF674-B3EA-4EA3-BEA0-595251EF20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6B31DC-BC33-4CE7-8FD6-93D7702526D1}" type="datetimeFigureOut">
              <a:rPr lang="en-US" smtClean="0"/>
              <a:t>19/10/2012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AF674-B3EA-4EA3-BEA0-595251EF20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6B31DC-BC33-4CE7-8FD6-93D7702526D1}" type="datetimeFigureOut">
              <a:rPr lang="en-US" smtClean="0"/>
              <a:t>19/10/2012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AF674-B3EA-4EA3-BEA0-595251EF20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16B31DC-BC33-4CE7-8FD6-93D7702526D1}" type="datetimeFigureOut">
              <a:rPr lang="en-US" smtClean="0"/>
              <a:t>19/10/2012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FFAF674-B3EA-4EA3-BEA0-595251EF20F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101392">
            <a:off x="412483" y="773756"/>
            <a:ext cx="8229600" cy="1828800"/>
          </a:xfrm>
        </p:spPr>
        <p:txBody>
          <a:bodyPr/>
          <a:lstStyle/>
          <a:p>
            <a:pPr algn="ctr"/>
            <a:r>
              <a:rPr lang="en-US" dirty="0" smtClean="0"/>
              <a:t>Die eerste brief van Petrus</a:t>
            </a:r>
            <a:endParaRPr lang="en-US" dirty="0"/>
          </a:p>
        </p:txBody>
      </p:sp>
      <p:sp>
        <p:nvSpPr>
          <p:cNvPr id="3" name="Subtitle 2"/>
          <p:cNvSpPr>
            <a:spLocks noGrp="1"/>
          </p:cNvSpPr>
          <p:nvPr>
            <p:ph type="subTitle" idx="1"/>
          </p:nvPr>
        </p:nvSpPr>
        <p:spPr>
          <a:xfrm>
            <a:off x="2743200" y="2780928"/>
            <a:ext cx="6400800" cy="1752600"/>
          </a:xfrm>
        </p:spPr>
        <p:txBody>
          <a:bodyPr>
            <a:normAutofit fontScale="92500" lnSpcReduction="20000"/>
          </a:bodyPr>
          <a:lstStyle/>
          <a:p>
            <a:r>
              <a:rPr lang="en-US" dirty="0" smtClean="0"/>
              <a:t>Gemeentekamp 19-21 Oktober 2012</a:t>
            </a:r>
          </a:p>
          <a:p>
            <a:r>
              <a:rPr lang="en-US" dirty="0" smtClean="0"/>
              <a:t>Klein-Kariba</a:t>
            </a:r>
          </a:p>
          <a:p>
            <a:r>
              <a:rPr lang="en-US" dirty="0" smtClean="0"/>
              <a:t>Petrus  </a:t>
            </a:r>
            <a:r>
              <a:rPr lang="en-US" dirty="0"/>
              <a:t>Venter</a:t>
            </a:r>
          </a:p>
          <a:p>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07042"/>
            <a:ext cx="4067944" cy="3050958"/>
          </a:xfrm>
          <a:prstGeom prst="rect">
            <a:avLst/>
          </a:prstGeom>
        </p:spPr>
      </p:pic>
      <p:sp>
        <p:nvSpPr>
          <p:cNvPr id="5" name="TextBox 4"/>
          <p:cNvSpPr txBox="1"/>
          <p:nvPr/>
        </p:nvSpPr>
        <p:spPr>
          <a:xfrm>
            <a:off x="4499992" y="4149080"/>
            <a:ext cx="3960440" cy="923330"/>
          </a:xfrm>
          <a:prstGeom prst="rect">
            <a:avLst/>
          </a:prstGeom>
          <a:noFill/>
        </p:spPr>
        <p:txBody>
          <a:bodyPr wrap="square" rtlCol="0">
            <a:spAutoFit/>
          </a:bodyPr>
          <a:lstStyle/>
          <a:p>
            <a:pPr algn="ctr"/>
            <a:r>
              <a:rPr lang="en-US" dirty="0" err="1" smtClean="0">
                <a:solidFill>
                  <a:schemeClr val="accent1"/>
                </a:solidFill>
              </a:rPr>
              <a:t>KAMPTEMA</a:t>
            </a:r>
            <a:r>
              <a:rPr lang="en-US" dirty="0" smtClean="0">
                <a:solidFill>
                  <a:schemeClr val="accent1"/>
                </a:solidFill>
              </a:rPr>
              <a:t>-</a:t>
            </a:r>
          </a:p>
          <a:p>
            <a:pPr algn="ctr"/>
            <a:r>
              <a:rPr lang="en-US" dirty="0" smtClean="0">
                <a:solidFill>
                  <a:schemeClr val="accent1"/>
                </a:solidFill>
              </a:rPr>
              <a:t>Om te mag smaak dat die Here vir ons goed is- vgl. 1 Pet. 2:3… </a:t>
            </a:r>
            <a:endParaRPr lang="en-US" dirty="0">
              <a:solidFill>
                <a:schemeClr val="accent1"/>
              </a:solidFill>
            </a:endParaRPr>
          </a:p>
        </p:txBody>
      </p:sp>
    </p:spTree>
    <p:extLst>
      <p:ext uri="{BB962C8B-B14F-4D97-AF65-F5344CB8AC3E}">
        <p14:creationId xmlns:p14="http://schemas.microsoft.com/office/powerpoint/2010/main" val="23320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66197"/>
            <a:ext cx="7560840" cy="646331"/>
          </a:xfrm>
          <a:prstGeom prst="rect">
            <a:avLst/>
          </a:prstGeom>
          <a:noFill/>
        </p:spPr>
        <p:txBody>
          <a:bodyPr wrap="square" rtlCol="0">
            <a:spAutoFit/>
          </a:bodyPr>
          <a:lstStyle/>
          <a:p>
            <a:pPr algn="ctr"/>
            <a:r>
              <a:rPr lang="af-ZA" sz="3600" b="1" dirty="0" smtClean="0">
                <a:solidFill>
                  <a:srgbClr val="FFC000"/>
                </a:solidFill>
              </a:rPr>
              <a:t>Oorsig oor die inhoud van 1 Petrus</a:t>
            </a:r>
            <a:endParaRPr lang="en-ZA" sz="3600" b="1" dirty="0">
              <a:solidFill>
                <a:srgbClr val="FFC000"/>
              </a:solidFill>
            </a:endParaRPr>
          </a:p>
        </p:txBody>
      </p:sp>
      <p:sp>
        <p:nvSpPr>
          <p:cNvPr id="3" name="TextBox 2"/>
          <p:cNvSpPr txBox="1"/>
          <p:nvPr/>
        </p:nvSpPr>
        <p:spPr>
          <a:xfrm>
            <a:off x="1115616" y="1196752"/>
            <a:ext cx="7128792" cy="2585323"/>
          </a:xfrm>
          <a:prstGeom prst="rect">
            <a:avLst/>
          </a:prstGeom>
          <a:noFill/>
        </p:spPr>
        <p:txBody>
          <a:bodyPr wrap="square" rtlCol="0">
            <a:spAutoFit/>
          </a:bodyPr>
          <a:lstStyle/>
          <a:p>
            <a:r>
              <a:rPr lang="en-US" dirty="0" smtClean="0">
                <a:solidFill>
                  <a:srgbClr val="FFFF00"/>
                </a:solidFill>
              </a:rPr>
              <a:t>1:1-2                          Begroetings: (Outeur, geadresseerdes en groet)</a:t>
            </a:r>
          </a:p>
          <a:p>
            <a:endParaRPr lang="en-US" dirty="0">
              <a:solidFill>
                <a:srgbClr val="FFFF00"/>
              </a:solidFill>
            </a:endParaRPr>
          </a:p>
          <a:p>
            <a:r>
              <a:rPr lang="en-US" dirty="0" smtClean="0">
                <a:solidFill>
                  <a:srgbClr val="FFFF00"/>
                </a:solidFill>
              </a:rPr>
              <a:t>1:3-12                        Lof wat  God toekom vir die groot genade wat       </a:t>
            </a:r>
          </a:p>
          <a:p>
            <a:r>
              <a:rPr lang="en-US" dirty="0" smtClean="0">
                <a:solidFill>
                  <a:srgbClr val="FFFF00"/>
                </a:solidFill>
              </a:rPr>
              <a:t>                                  aan Christene bewys is omdat God hulle in  </a:t>
            </a:r>
          </a:p>
          <a:p>
            <a:r>
              <a:rPr lang="en-US" dirty="0" smtClean="0">
                <a:solidFill>
                  <a:srgbClr val="FFFF00"/>
                </a:solidFill>
              </a:rPr>
              <a:t>                                  Christus </a:t>
            </a:r>
            <a:r>
              <a:rPr lang="en-US" dirty="0" err="1" smtClean="0">
                <a:solidFill>
                  <a:srgbClr val="FFFF00"/>
                </a:solidFill>
              </a:rPr>
              <a:t>wederbaar</a:t>
            </a:r>
            <a:r>
              <a:rPr lang="en-US" dirty="0" smtClean="0">
                <a:solidFill>
                  <a:srgbClr val="FFFF00"/>
                </a:solidFill>
              </a:rPr>
              <a:t> het.  </a:t>
            </a:r>
          </a:p>
          <a:p>
            <a:endParaRPr lang="en-US" dirty="0">
              <a:solidFill>
                <a:srgbClr val="FFFF00"/>
              </a:solidFill>
            </a:endParaRPr>
          </a:p>
          <a:p>
            <a:r>
              <a:rPr lang="en-US" dirty="0" smtClean="0">
                <a:solidFill>
                  <a:srgbClr val="FFFF00"/>
                </a:solidFill>
              </a:rPr>
              <a:t>1:13-5:11                   Vier wyses hoe God geloof moet word</a:t>
            </a:r>
          </a:p>
          <a:p>
            <a:endParaRPr lang="en-US" dirty="0">
              <a:solidFill>
                <a:srgbClr val="FFFF00"/>
              </a:solidFill>
            </a:endParaRPr>
          </a:p>
          <a:p>
            <a:r>
              <a:rPr lang="en-US" dirty="0" smtClean="0">
                <a:solidFill>
                  <a:srgbClr val="FFFF00"/>
                </a:solidFill>
              </a:rPr>
              <a:t>5:12-14                        Slot, </a:t>
            </a:r>
            <a:r>
              <a:rPr lang="en-US" dirty="0" err="1" smtClean="0">
                <a:solidFill>
                  <a:srgbClr val="FFFF00"/>
                </a:solidFill>
              </a:rPr>
              <a:t>briefdoel</a:t>
            </a:r>
            <a:r>
              <a:rPr lang="en-US" dirty="0" smtClean="0">
                <a:solidFill>
                  <a:srgbClr val="FFFF00"/>
                </a:solidFill>
              </a:rPr>
              <a:t> </a:t>
            </a:r>
            <a:r>
              <a:rPr lang="en-US" dirty="0" err="1" smtClean="0">
                <a:solidFill>
                  <a:srgbClr val="FFFF00"/>
                </a:solidFill>
              </a:rPr>
              <a:t>groetes</a:t>
            </a:r>
            <a:r>
              <a:rPr lang="en-US" dirty="0" smtClean="0">
                <a:solidFill>
                  <a:srgbClr val="FFFF00"/>
                </a:solidFill>
              </a:rPr>
              <a:t> </a:t>
            </a:r>
            <a:endParaRPr lang="en-US" dirty="0">
              <a:solidFill>
                <a:srgbClr val="FFFF00"/>
              </a:solidFill>
            </a:endParaRPr>
          </a:p>
        </p:txBody>
      </p:sp>
      <p:sp>
        <p:nvSpPr>
          <p:cNvPr id="4" name="TextBox 3"/>
          <p:cNvSpPr txBox="1"/>
          <p:nvPr/>
        </p:nvSpPr>
        <p:spPr>
          <a:xfrm>
            <a:off x="1043608" y="4221088"/>
            <a:ext cx="7776864" cy="646331"/>
          </a:xfrm>
          <a:prstGeom prst="rect">
            <a:avLst/>
          </a:prstGeom>
          <a:noFill/>
        </p:spPr>
        <p:txBody>
          <a:bodyPr wrap="square" rtlCol="0">
            <a:spAutoFit/>
          </a:bodyPr>
          <a:lstStyle/>
          <a:p>
            <a:pPr algn="ctr"/>
            <a:r>
              <a:rPr lang="en-US" dirty="0" smtClean="0">
                <a:solidFill>
                  <a:srgbClr val="92D050"/>
                </a:solidFill>
              </a:rPr>
              <a:t>VYF  GROOT TEMAS WAARNA ONS  VOORTDUREND KAN TERUGKEER (sal op die einde weer  hierna kyk…) </a:t>
            </a:r>
            <a:endParaRPr lang="en-US" dirty="0">
              <a:solidFill>
                <a:srgbClr val="92D050"/>
              </a:solidFill>
            </a:endParaRPr>
          </a:p>
        </p:txBody>
      </p:sp>
      <p:sp>
        <p:nvSpPr>
          <p:cNvPr id="5" name="TextBox 4"/>
          <p:cNvSpPr txBox="1"/>
          <p:nvPr/>
        </p:nvSpPr>
        <p:spPr>
          <a:xfrm>
            <a:off x="1259632" y="4941168"/>
            <a:ext cx="7344816" cy="1908215"/>
          </a:xfrm>
          <a:prstGeom prst="rect">
            <a:avLst/>
          </a:prstGeom>
          <a:noFill/>
        </p:spPr>
        <p:txBody>
          <a:bodyPr wrap="square" rtlCol="0">
            <a:spAutoFit/>
          </a:bodyPr>
          <a:lstStyle/>
          <a:p>
            <a:pPr marL="285750" indent="-285750">
              <a:buFont typeface="Wingdings" pitchFamily="2" charset="2"/>
              <a:buChar char="Ø"/>
            </a:pPr>
            <a:r>
              <a:rPr lang="en-US" sz="2000" dirty="0" smtClean="0"/>
              <a:t>Hoe om  moeilikhede te hanteer </a:t>
            </a:r>
          </a:p>
          <a:p>
            <a:pPr marL="285750" indent="-285750">
              <a:buFont typeface="Wingdings" pitchFamily="2" charset="2"/>
              <a:buChar char="Ø"/>
            </a:pPr>
            <a:r>
              <a:rPr lang="en-US" sz="2000" dirty="0" smtClean="0"/>
              <a:t>Hoe om in die geloof volwasse te word</a:t>
            </a:r>
          </a:p>
          <a:p>
            <a:pPr marL="285750" indent="-285750">
              <a:buFont typeface="Wingdings" pitchFamily="2" charset="2"/>
              <a:buChar char="Ø"/>
            </a:pPr>
            <a:r>
              <a:rPr lang="en-US" sz="2000" dirty="0" smtClean="0"/>
              <a:t>Hoe om met  mekaar oor die weg te kom </a:t>
            </a:r>
          </a:p>
          <a:p>
            <a:pPr marL="285750" indent="-285750">
              <a:buFont typeface="Wingdings" pitchFamily="2" charset="2"/>
              <a:buChar char="Ø"/>
            </a:pPr>
            <a:r>
              <a:rPr lang="en-US" sz="2000" dirty="0" smtClean="0"/>
              <a:t>Hoe om lyding te  verdra</a:t>
            </a:r>
          </a:p>
          <a:p>
            <a:pPr marL="285750" indent="-285750">
              <a:buFont typeface="Wingdings" pitchFamily="2" charset="2"/>
              <a:buChar char="Ø"/>
            </a:pPr>
            <a:r>
              <a:rPr lang="en-US" sz="2000" dirty="0" smtClean="0"/>
              <a:t>Hoe om perspektief te behou </a:t>
            </a:r>
          </a:p>
          <a:p>
            <a:pPr marL="285750" indent="-285750">
              <a:buFont typeface="Wingdings" pitchFamily="2" charset="2"/>
              <a:buChar char="Ø"/>
            </a:pPr>
            <a:endParaRPr lang="en-US" dirty="0"/>
          </a:p>
        </p:txBody>
      </p:sp>
    </p:spTree>
    <p:extLst>
      <p:ext uri="{BB962C8B-B14F-4D97-AF65-F5344CB8AC3E}">
        <p14:creationId xmlns:p14="http://schemas.microsoft.com/office/powerpoint/2010/main" val="336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3418"/>
            <a:ext cx="7776864" cy="523220"/>
          </a:xfrm>
          <a:prstGeom prst="rect">
            <a:avLst/>
          </a:prstGeom>
          <a:noFill/>
        </p:spPr>
        <p:txBody>
          <a:bodyPr wrap="square" rtlCol="0">
            <a:spAutoFit/>
          </a:bodyPr>
          <a:lstStyle/>
          <a:p>
            <a:pPr algn="ctr"/>
            <a:r>
              <a:rPr lang="af-ZA" sz="2800" b="1" dirty="0" smtClean="0">
                <a:solidFill>
                  <a:srgbClr val="FFC000"/>
                </a:solidFill>
              </a:rPr>
              <a:t>1 Pet 1:1-2: Outeur, geadresseerdes en groet</a:t>
            </a:r>
            <a:endParaRPr lang="en-ZA" sz="2800" b="1" dirty="0">
              <a:solidFill>
                <a:srgbClr val="FFC000"/>
              </a:solidFill>
            </a:endParaRPr>
          </a:p>
        </p:txBody>
      </p:sp>
      <p:sp>
        <p:nvSpPr>
          <p:cNvPr id="3" name="TextBox 2"/>
          <p:cNvSpPr txBox="1"/>
          <p:nvPr/>
        </p:nvSpPr>
        <p:spPr>
          <a:xfrm>
            <a:off x="142844" y="714356"/>
            <a:ext cx="3133012" cy="5016758"/>
          </a:xfrm>
          <a:prstGeom prst="rect">
            <a:avLst/>
          </a:prstGeom>
          <a:noFill/>
          <a:ln cmpd="dbl">
            <a:solidFill>
              <a:schemeClr val="tx1"/>
            </a:solidFill>
          </a:ln>
          <a:effectLst>
            <a:glow rad="127000">
              <a:srgbClr val="FFC000"/>
            </a:glow>
            <a:softEdge rad="279400"/>
          </a:effectLst>
        </p:spPr>
        <p:txBody>
          <a:bodyPr wrap="square" rtlCol="0">
            <a:spAutoFit/>
          </a:bodyPr>
          <a:lstStyle/>
          <a:p>
            <a:r>
              <a:rPr lang="nl-NL" sz="3200" i="1" dirty="0" smtClean="0">
                <a:effectLst>
                  <a:reflection endPos="0" dir="5400000" sy="-100000" algn="bl" rotWithShape="0"/>
                </a:effectLst>
              </a:rPr>
              <a:t>Skrywer :</a:t>
            </a:r>
          </a:p>
          <a:p>
            <a:endParaRPr lang="nl-NL" sz="3200" b="1" dirty="0"/>
          </a:p>
          <a:p>
            <a:endParaRPr lang="nl-NL" sz="3200" b="1" dirty="0" smtClean="0"/>
          </a:p>
          <a:p>
            <a:endParaRPr lang="en-ZA" sz="3200" dirty="0"/>
          </a:p>
          <a:p>
            <a:r>
              <a:rPr lang="nl-NL" sz="3200" b="1" dirty="0" smtClean="0"/>
              <a:t>Plek</a:t>
            </a:r>
            <a:endParaRPr lang="en-ZA" sz="3200" dirty="0" smtClean="0"/>
          </a:p>
          <a:p>
            <a:endParaRPr lang="en-ZA" sz="3200" dirty="0" smtClean="0"/>
          </a:p>
          <a:p>
            <a:endParaRPr lang="en-ZA" sz="3200" dirty="0"/>
          </a:p>
          <a:p>
            <a:r>
              <a:rPr lang="en-ZA" sz="3200" b="1" dirty="0" smtClean="0"/>
              <a:t>Uitverkies</a:t>
            </a:r>
          </a:p>
          <a:p>
            <a:endParaRPr lang="en-ZA" sz="3200" dirty="0" smtClean="0"/>
          </a:p>
          <a:p>
            <a:endParaRPr lang="en-ZA" sz="3200" dirty="0"/>
          </a:p>
        </p:txBody>
      </p:sp>
      <p:sp>
        <p:nvSpPr>
          <p:cNvPr id="5" name="TextBox 4"/>
          <p:cNvSpPr txBox="1"/>
          <p:nvPr/>
        </p:nvSpPr>
        <p:spPr>
          <a:xfrm>
            <a:off x="142844" y="1785926"/>
            <a:ext cx="2571768" cy="584775"/>
          </a:xfrm>
          <a:prstGeom prst="rect">
            <a:avLst/>
          </a:prstGeom>
          <a:noFill/>
          <a:ln>
            <a:solidFill>
              <a:schemeClr val="tx1"/>
            </a:solidFill>
          </a:ln>
        </p:spPr>
        <p:txBody>
          <a:bodyPr wrap="square" rtlCol="0">
            <a:spAutoFit/>
          </a:bodyPr>
          <a:lstStyle/>
          <a:p>
            <a:r>
              <a:rPr lang="nl-NL" sz="3200" b="1" dirty="0" smtClean="0"/>
              <a:t>Eerste lesers</a:t>
            </a:r>
            <a:endParaRPr lang="en-ZA" sz="3200" dirty="0"/>
          </a:p>
        </p:txBody>
      </p:sp>
      <p:sp>
        <p:nvSpPr>
          <p:cNvPr id="9" name="TextBox 8"/>
          <p:cNvSpPr txBox="1"/>
          <p:nvPr/>
        </p:nvSpPr>
        <p:spPr>
          <a:xfrm>
            <a:off x="3851920" y="836712"/>
            <a:ext cx="4896544" cy="6370975"/>
          </a:xfrm>
          <a:prstGeom prst="rect">
            <a:avLst/>
          </a:prstGeom>
          <a:noFill/>
        </p:spPr>
        <p:txBody>
          <a:bodyPr wrap="square" rtlCol="0">
            <a:spAutoFit/>
          </a:bodyPr>
          <a:lstStyle/>
          <a:p>
            <a:r>
              <a:rPr lang="nl-NL" sz="2400" b="1" dirty="0" smtClean="0"/>
              <a:t>Petrus- ‘n </a:t>
            </a:r>
            <a:r>
              <a:rPr lang="nl-NL" sz="2400" b="1" dirty="0"/>
              <a:t>a</a:t>
            </a:r>
            <a:r>
              <a:rPr lang="nl-NL" sz="2400" b="1" dirty="0" smtClean="0"/>
              <a:t>postel van Jesus Christus.</a:t>
            </a:r>
          </a:p>
          <a:p>
            <a:endParaRPr lang="nl-NL" sz="2400" b="1" dirty="0"/>
          </a:p>
          <a:p>
            <a:endParaRPr lang="nl-NL" sz="2400" b="1" dirty="0" smtClean="0"/>
          </a:p>
          <a:p>
            <a:r>
              <a:rPr lang="nl-NL" sz="2400" b="1" dirty="0" smtClean="0"/>
              <a:t>Woon in die provinsies Pontus, Galasië, Kappadosië, Asië en Bitinië.</a:t>
            </a:r>
          </a:p>
          <a:p>
            <a:endParaRPr lang="en-ZA" sz="2400" dirty="0" smtClean="0"/>
          </a:p>
          <a:p>
            <a:r>
              <a:rPr lang="nl-NL" sz="2400" b="1" u="sng" dirty="0" smtClean="0"/>
              <a:t>Rede</a:t>
            </a:r>
            <a:r>
              <a:rPr lang="nl-NL" sz="2400" b="1" dirty="0" smtClean="0"/>
              <a:t>: Soos God die Vader dit vooraf bestem het</a:t>
            </a:r>
            <a:endParaRPr lang="en-ZA" sz="2400" b="1" dirty="0" smtClean="0"/>
          </a:p>
          <a:p>
            <a:r>
              <a:rPr lang="nl-NL" sz="2400" b="1" u="sng" dirty="0" smtClean="0"/>
              <a:t>Hoe</a:t>
            </a:r>
            <a:r>
              <a:rPr lang="nl-NL" sz="2400" b="1" dirty="0" smtClean="0"/>
              <a:t>: deur die Gees afgesonder</a:t>
            </a:r>
          </a:p>
          <a:p>
            <a:r>
              <a:rPr lang="nl-NL" sz="2400" b="1" u="sng" dirty="0" smtClean="0"/>
              <a:t>Hoekom</a:t>
            </a:r>
            <a:r>
              <a:rPr lang="nl-NL" sz="2400" b="1" dirty="0" smtClean="0"/>
              <a:t>: om aan Hom gehoorsaam te wees en besprinkel te word met die bloed van Jesus Christus.</a:t>
            </a:r>
            <a:endParaRPr lang="en-ZA" sz="2400" b="1" dirty="0" smtClean="0"/>
          </a:p>
          <a:p>
            <a:endParaRPr lang="en-ZA" sz="2400" b="1" dirty="0" smtClean="0"/>
          </a:p>
          <a:p>
            <a:endParaRPr lang="en-ZA" sz="2400" dirty="0"/>
          </a:p>
        </p:txBody>
      </p:sp>
    </p:spTree>
    <p:extLst>
      <p:ext uri="{BB962C8B-B14F-4D97-AF65-F5344CB8AC3E}">
        <p14:creationId xmlns:p14="http://schemas.microsoft.com/office/powerpoint/2010/main" val="10407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352928" cy="1384995"/>
          </a:xfrm>
          <a:prstGeom prst="rect">
            <a:avLst/>
          </a:prstGeom>
          <a:noFill/>
        </p:spPr>
        <p:txBody>
          <a:bodyPr wrap="square" rtlCol="0">
            <a:spAutoFit/>
          </a:bodyPr>
          <a:lstStyle/>
          <a:p>
            <a:r>
              <a:rPr lang="en-US" sz="2800" b="1" dirty="0" smtClean="0">
                <a:solidFill>
                  <a:srgbClr val="FFC000"/>
                </a:solidFill>
              </a:rPr>
              <a:t>1 Petrus 1:3-12 -Lof wat  God toekom vir die groot genade wat  aan Christene bewys is omdat God hulle in  Christus </a:t>
            </a:r>
            <a:r>
              <a:rPr lang="en-US" sz="2800" b="1" dirty="0" err="1" smtClean="0">
                <a:solidFill>
                  <a:srgbClr val="FFC000"/>
                </a:solidFill>
              </a:rPr>
              <a:t>wederbaar</a:t>
            </a:r>
            <a:r>
              <a:rPr lang="en-US" sz="2800" b="1" dirty="0" smtClean="0">
                <a:solidFill>
                  <a:srgbClr val="FFC000"/>
                </a:solidFill>
              </a:rPr>
              <a:t> het.  </a:t>
            </a:r>
          </a:p>
        </p:txBody>
      </p:sp>
      <p:sp>
        <p:nvSpPr>
          <p:cNvPr id="3" name="TextBox 2"/>
          <p:cNvSpPr txBox="1"/>
          <p:nvPr/>
        </p:nvSpPr>
        <p:spPr>
          <a:xfrm>
            <a:off x="80930" y="2285992"/>
            <a:ext cx="3842998" cy="3046988"/>
          </a:xfrm>
          <a:prstGeom prst="rect">
            <a:avLst/>
          </a:prstGeom>
          <a:solidFill>
            <a:schemeClr val="tx1">
              <a:alpha val="30000"/>
            </a:schemeClr>
          </a:solidFill>
          <a:ln cmpd="sng">
            <a:solidFill>
              <a:schemeClr val="tx1"/>
            </a:solidFill>
          </a:ln>
        </p:spPr>
        <p:txBody>
          <a:bodyPr wrap="square" rtlCol="0">
            <a:spAutoFit/>
          </a:bodyPr>
          <a:lstStyle/>
          <a:p>
            <a:r>
              <a:rPr lang="nl-NL" sz="3200" b="1" dirty="0" smtClean="0"/>
              <a:t>1:3 </a:t>
            </a:r>
            <a:r>
              <a:rPr lang="nl-NL" sz="3200" b="1" u="sng" dirty="0" smtClean="0"/>
              <a:t>Grondstelling</a:t>
            </a:r>
            <a:r>
              <a:rPr lang="nl-NL" sz="3200" b="1" dirty="0" smtClean="0"/>
              <a:t>: </a:t>
            </a:r>
          </a:p>
          <a:p>
            <a:r>
              <a:rPr lang="nl-NL" sz="3200" b="1" dirty="0" smtClean="0"/>
              <a:t>Aan </a:t>
            </a:r>
            <a:r>
              <a:rPr lang="nl-NL" sz="3200" b="1" dirty="0"/>
              <a:t>God, die Vader van ons Here Jesus Christus, kom al die lof toe! </a:t>
            </a:r>
          </a:p>
        </p:txBody>
      </p:sp>
      <p:sp>
        <p:nvSpPr>
          <p:cNvPr id="4" name="TextBox 3"/>
          <p:cNvSpPr txBox="1"/>
          <p:nvPr/>
        </p:nvSpPr>
        <p:spPr>
          <a:xfrm>
            <a:off x="4355976" y="1988840"/>
            <a:ext cx="4248472" cy="830997"/>
          </a:xfrm>
          <a:prstGeom prst="rect">
            <a:avLst/>
          </a:prstGeom>
          <a:noFill/>
        </p:spPr>
        <p:txBody>
          <a:bodyPr wrap="square" rtlCol="0">
            <a:spAutoFit/>
          </a:bodyPr>
          <a:lstStyle/>
          <a:p>
            <a:r>
              <a:rPr lang="en-ZA" sz="2400" b="1" dirty="0" smtClean="0"/>
              <a:t>1:3 God het die weergeboorte geskenk</a:t>
            </a:r>
            <a:endParaRPr lang="en-ZA" sz="2400" b="1" dirty="0"/>
          </a:p>
        </p:txBody>
      </p:sp>
      <p:cxnSp>
        <p:nvCxnSpPr>
          <p:cNvPr id="6" name="Straight Arrow Connector 5"/>
          <p:cNvCxnSpPr>
            <a:stCxn id="3" idx="3"/>
          </p:cNvCxnSpPr>
          <p:nvPr/>
        </p:nvCxnSpPr>
        <p:spPr>
          <a:xfrm flipV="1">
            <a:off x="3923928" y="2492896"/>
            <a:ext cx="432048" cy="1316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99992" y="3151191"/>
            <a:ext cx="4104456" cy="830997"/>
          </a:xfrm>
          <a:prstGeom prst="rect">
            <a:avLst/>
          </a:prstGeom>
          <a:noFill/>
        </p:spPr>
        <p:txBody>
          <a:bodyPr wrap="square" rtlCol="0">
            <a:spAutoFit/>
          </a:bodyPr>
          <a:lstStyle/>
          <a:p>
            <a:r>
              <a:rPr lang="en-ZA" sz="2400" b="1" dirty="0" smtClean="0"/>
              <a:t>1:4 Hy gee ‘n heerlike erfenis.</a:t>
            </a:r>
            <a:endParaRPr lang="en-ZA" sz="2400" b="1" dirty="0"/>
          </a:p>
        </p:txBody>
      </p:sp>
      <p:cxnSp>
        <p:nvCxnSpPr>
          <p:cNvPr id="9" name="Straight Arrow Connector 8"/>
          <p:cNvCxnSpPr>
            <a:stCxn id="3" idx="3"/>
            <a:endCxn id="7" idx="1"/>
          </p:cNvCxnSpPr>
          <p:nvPr/>
        </p:nvCxnSpPr>
        <p:spPr>
          <a:xfrm flipV="1">
            <a:off x="3923928" y="3566690"/>
            <a:ext cx="576064" cy="242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99992" y="4221088"/>
            <a:ext cx="4392488" cy="461665"/>
          </a:xfrm>
          <a:prstGeom prst="rect">
            <a:avLst/>
          </a:prstGeom>
          <a:noFill/>
        </p:spPr>
        <p:txBody>
          <a:bodyPr wrap="square" rtlCol="0">
            <a:spAutoFit/>
          </a:bodyPr>
          <a:lstStyle/>
          <a:p>
            <a:r>
              <a:rPr lang="en-ZA" sz="2400" b="1" dirty="0" smtClean="0"/>
              <a:t>1:5 Hy bewaar hulle </a:t>
            </a:r>
            <a:endParaRPr lang="en-ZA" sz="2400" b="1" dirty="0"/>
          </a:p>
        </p:txBody>
      </p:sp>
      <p:cxnSp>
        <p:nvCxnSpPr>
          <p:cNvPr id="12" name="Straight Arrow Connector 11"/>
          <p:cNvCxnSpPr>
            <a:stCxn id="3" idx="3"/>
            <a:endCxn id="10" idx="1"/>
          </p:cNvCxnSpPr>
          <p:nvPr/>
        </p:nvCxnSpPr>
        <p:spPr>
          <a:xfrm>
            <a:off x="3923928" y="3809486"/>
            <a:ext cx="576064" cy="642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99992" y="5332980"/>
            <a:ext cx="4464496" cy="830997"/>
          </a:xfrm>
          <a:prstGeom prst="rect">
            <a:avLst/>
          </a:prstGeom>
          <a:noFill/>
        </p:spPr>
        <p:txBody>
          <a:bodyPr wrap="square" rtlCol="0">
            <a:spAutoFit/>
          </a:bodyPr>
          <a:lstStyle/>
          <a:p>
            <a:r>
              <a:rPr lang="en-ZA" sz="2400" b="1" dirty="0" smtClean="0"/>
              <a:t>1:6-13 Gepaste reaksie en nadere verduideliking </a:t>
            </a:r>
            <a:endParaRPr lang="en-ZA" sz="2400" b="1" dirty="0"/>
          </a:p>
        </p:txBody>
      </p:sp>
      <p:cxnSp>
        <p:nvCxnSpPr>
          <p:cNvPr id="15" name="Straight Arrow Connector 14"/>
          <p:cNvCxnSpPr>
            <a:stCxn id="3" idx="3"/>
            <a:endCxn id="13" idx="1"/>
          </p:cNvCxnSpPr>
          <p:nvPr/>
        </p:nvCxnSpPr>
        <p:spPr>
          <a:xfrm>
            <a:off x="3923928" y="3809486"/>
            <a:ext cx="576064" cy="1938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6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136904" cy="1077218"/>
          </a:xfrm>
          <a:prstGeom prst="rect">
            <a:avLst/>
          </a:prstGeom>
          <a:noFill/>
        </p:spPr>
        <p:txBody>
          <a:bodyPr wrap="square" rtlCol="0">
            <a:spAutoFit/>
          </a:bodyPr>
          <a:lstStyle/>
          <a:p>
            <a:r>
              <a:rPr lang="en-US" sz="3200" b="1" dirty="0" smtClean="0">
                <a:solidFill>
                  <a:srgbClr val="FFC000"/>
                </a:solidFill>
              </a:rPr>
              <a:t>1:13-5:11-Vier wyses hoe God geloof moet word</a:t>
            </a:r>
          </a:p>
        </p:txBody>
      </p:sp>
      <p:sp>
        <p:nvSpPr>
          <p:cNvPr id="3" name="TextBox 2"/>
          <p:cNvSpPr txBox="1"/>
          <p:nvPr/>
        </p:nvSpPr>
        <p:spPr>
          <a:xfrm>
            <a:off x="251520" y="2420888"/>
            <a:ext cx="2808312" cy="2308324"/>
          </a:xfrm>
          <a:prstGeom prst="rect">
            <a:avLst/>
          </a:prstGeom>
          <a:solidFill>
            <a:schemeClr val="tx1">
              <a:alpha val="43000"/>
            </a:schemeClr>
          </a:solidFill>
          <a:ln cap="rnd">
            <a:solidFill>
              <a:schemeClr val="tx1">
                <a:alpha val="89000"/>
              </a:schemeClr>
            </a:solidFill>
          </a:ln>
        </p:spPr>
        <p:txBody>
          <a:bodyPr wrap="square" rtlCol="0">
            <a:spAutoFit/>
          </a:bodyPr>
          <a:lstStyle/>
          <a:p>
            <a:r>
              <a:rPr lang="af-ZA" sz="3600" b="1" dirty="0" smtClean="0"/>
              <a:t>Die wyses waarop God geloof moet word.</a:t>
            </a:r>
            <a:endParaRPr lang="en-ZA" sz="3600" b="1" dirty="0"/>
          </a:p>
        </p:txBody>
      </p:sp>
      <p:sp>
        <p:nvSpPr>
          <p:cNvPr id="4" name="Rectangle 3"/>
          <p:cNvSpPr/>
          <p:nvPr/>
        </p:nvSpPr>
        <p:spPr>
          <a:xfrm>
            <a:off x="4374429" y="1049834"/>
            <a:ext cx="4536504" cy="137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f-ZA" sz="2800" b="1" dirty="0" smtClean="0"/>
              <a:t>1:13-25   Vestig jou hoop op die genade en lewe daarom heilig</a:t>
            </a:r>
            <a:endParaRPr lang="en-US" sz="2800" dirty="0"/>
          </a:p>
        </p:txBody>
      </p:sp>
      <p:sp>
        <p:nvSpPr>
          <p:cNvPr id="5" name="Rectangle 4"/>
          <p:cNvSpPr/>
          <p:nvPr/>
        </p:nvSpPr>
        <p:spPr>
          <a:xfrm>
            <a:off x="4374429" y="2523086"/>
            <a:ext cx="45365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f-ZA" sz="2800" b="1" dirty="0" smtClean="0"/>
              <a:t>2:1-10   Groei in die geloof.</a:t>
            </a:r>
            <a:endParaRPr lang="en-ZA" sz="2800" dirty="0"/>
          </a:p>
        </p:txBody>
      </p:sp>
      <p:sp>
        <p:nvSpPr>
          <p:cNvPr id="6" name="Rectangle 5"/>
          <p:cNvSpPr/>
          <p:nvPr/>
        </p:nvSpPr>
        <p:spPr>
          <a:xfrm>
            <a:off x="4444873" y="3902749"/>
            <a:ext cx="4466060"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f-ZA" sz="2800" b="1" dirty="0" smtClean="0"/>
              <a:t>2:11-4:19 Gehoorsaam God in verhoudings.</a:t>
            </a:r>
            <a:endParaRPr lang="en-ZA" sz="2800" b="1" dirty="0"/>
          </a:p>
        </p:txBody>
      </p:sp>
      <p:sp>
        <p:nvSpPr>
          <p:cNvPr id="7" name="Rectangle 6"/>
          <p:cNvSpPr/>
          <p:nvPr/>
        </p:nvSpPr>
        <p:spPr>
          <a:xfrm>
            <a:off x="4463988" y="5661248"/>
            <a:ext cx="4536504"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t>5:1-11 Loof God in die kerk.</a:t>
            </a:r>
            <a:endParaRPr lang="en-ZA" sz="2800" b="1" dirty="0"/>
          </a:p>
        </p:txBody>
      </p:sp>
      <p:cxnSp>
        <p:nvCxnSpPr>
          <p:cNvPr id="10" name="Straight Arrow Connector 9"/>
          <p:cNvCxnSpPr>
            <a:stCxn id="3" idx="3"/>
          </p:cNvCxnSpPr>
          <p:nvPr/>
        </p:nvCxnSpPr>
        <p:spPr>
          <a:xfrm flipV="1">
            <a:off x="3059832" y="1735361"/>
            <a:ext cx="1314597" cy="1839689"/>
          </a:xfrm>
          <a:prstGeom prst="straightConnector1">
            <a:avLst/>
          </a:prstGeom>
          <a:ln>
            <a:gradFill>
              <a:gsLst>
                <a:gs pos="47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5" idx="1"/>
          </p:cNvCxnSpPr>
          <p:nvPr/>
        </p:nvCxnSpPr>
        <p:spPr>
          <a:xfrm flipV="1">
            <a:off x="3059832" y="3135154"/>
            <a:ext cx="1314597" cy="439896"/>
          </a:xfrm>
          <a:prstGeom prst="straightConnector1">
            <a:avLst/>
          </a:prstGeom>
          <a:ln>
            <a:solidFill>
              <a:schemeClr val="tx1">
                <a:alpha val="48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a:off x="3059832" y="3575050"/>
            <a:ext cx="1314597" cy="1119787"/>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3"/>
          </p:cNvCxnSpPr>
          <p:nvPr/>
        </p:nvCxnSpPr>
        <p:spPr>
          <a:xfrm>
            <a:off x="3059832" y="3575050"/>
            <a:ext cx="1314597" cy="2684574"/>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82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circle(in)">
                                      <p:cBhvr>
                                        <p:cTn id="27" dur="2000"/>
                                        <p:tgtEl>
                                          <p:spTgt spid="5">
                                            <p:bg/>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circle(in)">
                                      <p:cBhvr>
                                        <p:cTn id="30" dur="2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build="allAtOnce"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8856984" cy="769441"/>
          </a:xfrm>
          <a:prstGeom prst="rect">
            <a:avLst/>
          </a:prstGeom>
          <a:noFill/>
        </p:spPr>
        <p:txBody>
          <a:bodyPr wrap="square" rtlCol="0">
            <a:spAutoFit/>
          </a:bodyPr>
          <a:lstStyle/>
          <a:p>
            <a:r>
              <a:rPr lang="en-ZA" sz="4400" b="1" dirty="0"/>
              <a:t>Bring eerstens lof deur:</a:t>
            </a:r>
          </a:p>
        </p:txBody>
      </p:sp>
      <p:sp>
        <p:nvSpPr>
          <p:cNvPr id="4" name="TextBox 3"/>
          <p:cNvSpPr txBox="1"/>
          <p:nvPr/>
        </p:nvSpPr>
        <p:spPr>
          <a:xfrm>
            <a:off x="179511" y="769441"/>
            <a:ext cx="8856984" cy="1200329"/>
          </a:xfrm>
          <a:prstGeom prst="rect">
            <a:avLst/>
          </a:prstGeom>
          <a:noFill/>
        </p:spPr>
        <p:txBody>
          <a:bodyPr wrap="square" rtlCol="0">
            <a:spAutoFit/>
          </a:bodyPr>
          <a:lstStyle/>
          <a:p>
            <a:pPr algn="ctr"/>
            <a:r>
              <a:rPr lang="af-ZA" sz="3600" b="1" dirty="0">
                <a:solidFill>
                  <a:srgbClr val="FFFF00"/>
                </a:solidFill>
              </a:rPr>
              <a:t>1:13-25   Jou hoop te vestig op die genade en daarom heilig te leef.</a:t>
            </a:r>
            <a:endParaRPr lang="en-ZA" sz="3600" dirty="0">
              <a:solidFill>
                <a:srgbClr val="FFFF00"/>
              </a:solidFill>
            </a:endParaRPr>
          </a:p>
        </p:txBody>
      </p:sp>
      <p:sp>
        <p:nvSpPr>
          <p:cNvPr id="5" name="Rectangle 4"/>
          <p:cNvSpPr/>
          <p:nvPr/>
        </p:nvSpPr>
        <p:spPr>
          <a:xfrm>
            <a:off x="1089232" y="2291388"/>
            <a:ext cx="7344816" cy="2308324"/>
          </a:xfrm>
          <a:prstGeom prst="rect">
            <a:avLst/>
          </a:prstGeom>
        </p:spPr>
        <p:txBody>
          <a:bodyPr wrap="square">
            <a:spAutoFit/>
          </a:bodyPr>
          <a:lstStyle/>
          <a:p>
            <a:pPr algn="ctr"/>
            <a:r>
              <a:rPr lang="nl-NL" sz="2800" b="1" dirty="0"/>
              <a:t>13 </a:t>
            </a:r>
            <a:r>
              <a:rPr lang="nl-NL" sz="2800" b="1" dirty="0" smtClean="0"/>
              <a:t>“</a:t>
            </a:r>
            <a:r>
              <a:rPr lang="nl-NL" sz="2800" dirty="0"/>
              <a:t>Daarom, omgord die lendene van julle verstand, wees nugter en </a:t>
            </a:r>
            <a:r>
              <a:rPr lang="nl-NL" sz="2800" u="sng" dirty="0"/>
              <a:t>hoop volkome </a:t>
            </a:r>
            <a:r>
              <a:rPr lang="nl-NL" sz="2800" dirty="0"/>
              <a:t>op die genade wat julle deel word by die openbaring van Jesus Christus. </a:t>
            </a:r>
          </a:p>
          <a:p>
            <a:pPr algn="ctr"/>
            <a:r>
              <a:rPr lang="nl-NL" sz="3200" b="1" dirty="0" smtClean="0"/>
              <a:t>.... </a:t>
            </a:r>
            <a:endParaRPr lang="nl-NL" sz="3200" b="1" dirty="0"/>
          </a:p>
        </p:txBody>
      </p:sp>
      <p:sp>
        <p:nvSpPr>
          <p:cNvPr id="6" name="Rectangle 5"/>
          <p:cNvSpPr/>
          <p:nvPr/>
        </p:nvSpPr>
        <p:spPr>
          <a:xfrm>
            <a:off x="287523" y="4797152"/>
            <a:ext cx="8640959" cy="1446550"/>
          </a:xfrm>
          <a:prstGeom prst="rect">
            <a:avLst/>
          </a:prstGeom>
        </p:spPr>
        <p:txBody>
          <a:bodyPr wrap="square">
            <a:spAutoFit/>
          </a:bodyPr>
          <a:lstStyle/>
          <a:p>
            <a:pPr algn="ctr"/>
            <a:r>
              <a:rPr lang="nl-NL" sz="3200" b="1" dirty="0"/>
              <a:t>15  </a:t>
            </a:r>
            <a:r>
              <a:rPr lang="nl-NL" sz="2800" b="1" dirty="0"/>
              <a:t>“... soos Hy wat julle geroep het, heilig is, moet julle ook in julle hele lewenswandel heilig </a:t>
            </a:r>
            <a:r>
              <a:rPr lang="nl-NL" sz="2800" b="1" dirty="0" smtClean="0"/>
              <a:t>word (wees).”</a:t>
            </a:r>
            <a:endParaRPr lang="nl-NL" sz="2800" b="1" dirty="0"/>
          </a:p>
        </p:txBody>
      </p:sp>
    </p:spTree>
    <p:extLst>
      <p:ext uri="{BB962C8B-B14F-4D97-AF65-F5344CB8AC3E}">
        <p14:creationId xmlns:p14="http://schemas.microsoft.com/office/powerpoint/2010/main" val="29012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anim calcmode="lin" valueType="num">
                                      <p:cBhvr>
                                        <p:cTn id="21"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2000"/>
                                        <p:tgtEl>
                                          <p:spTgt spid="5">
                                            <p:txEl>
                                              <p:pRg st="1" end="1"/>
                                            </p:txEl>
                                          </p:spTgt>
                                        </p:tgtEl>
                                      </p:cBhvr>
                                    </p:animEffect>
                                    <p:anim calcmode="lin" valueType="num">
                                      <p:cBhvr>
                                        <p:cTn id="28"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9"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904" y="188746"/>
            <a:ext cx="6546985" cy="769441"/>
          </a:xfrm>
          <a:prstGeom prst="rect">
            <a:avLst/>
          </a:prstGeom>
        </p:spPr>
        <p:txBody>
          <a:bodyPr wrap="none">
            <a:spAutoFit/>
          </a:bodyPr>
          <a:lstStyle/>
          <a:p>
            <a:r>
              <a:rPr lang="en-ZA" sz="4400" b="1" dirty="0"/>
              <a:t>Bring tweedens lof deur:</a:t>
            </a:r>
          </a:p>
        </p:txBody>
      </p:sp>
      <p:sp>
        <p:nvSpPr>
          <p:cNvPr id="3" name="TextBox 2"/>
          <p:cNvSpPr txBox="1"/>
          <p:nvPr/>
        </p:nvSpPr>
        <p:spPr>
          <a:xfrm>
            <a:off x="402573" y="1340768"/>
            <a:ext cx="8286371" cy="1200329"/>
          </a:xfrm>
          <a:prstGeom prst="rect">
            <a:avLst/>
          </a:prstGeom>
          <a:noFill/>
        </p:spPr>
        <p:txBody>
          <a:bodyPr wrap="square" rtlCol="0">
            <a:spAutoFit/>
          </a:bodyPr>
          <a:lstStyle/>
          <a:p>
            <a:r>
              <a:rPr lang="af-ZA" sz="3600" b="1" dirty="0">
                <a:solidFill>
                  <a:srgbClr val="FFFF00"/>
                </a:solidFill>
              </a:rPr>
              <a:t>2:1-10: Persoonlik in geloof te groei en ook saam met ander te groei.</a:t>
            </a:r>
            <a:endParaRPr lang="en-ZA" sz="3600" dirty="0">
              <a:solidFill>
                <a:srgbClr val="FFFF00"/>
              </a:solidFill>
            </a:endParaRPr>
          </a:p>
        </p:txBody>
      </p:sp>
      <p:sp>
        <p:nvSpPr>
          <p:cNvPr id="5" name="Rectangle 4"/>
          <p:cNvSpPr/>
          <p:nvPr/>
        </p:nvSpPr>
        <p:spPr>
          <a:xfrm>
            <a:off x="107504" y="2780928"/>
            <a:ext cx="8928991" cy="2062103"/>
          </a:xfrm>
          <a:prstGeom prst="rect">
            <a:avLst/>
          </a:prstGeom>
        </p:spPr>
        <p:txBody>
          <a:bodyPr wrap="square">
            <a:spAutoFit/>
          </a:bodyPr>
          <a:lstStyle/>
          <a:p>
            <a:pPr algn="ctr"/>
            <a:r>
              <a:rPr lang="nl-NL" sz="3200" b="1" dirty="0"/>
              <a:t>2:2 Soos pasgebore kindertjies smag na melk, moet julle smag na die suiwer geestelike melk, sodat julle daardeur kan opgroei en die saligheid verkry.</a:t>
            </a:r>
          </a:p>
        </p:txBody>
      </p:sp>
      <p:sp>
        <p:nvSpPr>
          <p:cNvPr id="6" name="Rectangle 5"/>
          <p:cNvSpPr/>
          <p:nvPr/>
        </p:nvSpPr>
        <p:spPr>
          <a:xfrm>
            <a:off x="179511" y="5085184"/>
            <a:ext cx="8784976" cy="1077218"/>
          </a:xfrm>
          <a:prstGeom prst="rect">
            <a:avLst/>
          </a:prstGeom>
        </p:spPr>
        <p:txBody>
          <a:bodyPr wrap="square">
            <a:spAutoFit/>
          </a:bodyPr>
          <a:lstStyle/>
          <a:p>
            <a:pPr algn="ctr"/>
            <a:r>
              <a:rPr lang="nl-NL" sz="3200" b="1" dirty="0"/>
              <a:t>2:5 “Laat julle as lewende stene opbou tot ‘n geestelike huis,...”</a:t>
            </a:r>
          </a:p>
        </p:txBody>
      </p:sp>
    </p:spTree>
    <p:extLst>
      <p:ext uri="{BB962C8B-B14F-4D97-AF65-F5344CB8AC3E}">
        <p14:creationId xmlns:p14="http://schemas.microsoft.com/office/powerpoint/2010/main" val="414135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036496" cy="769441"/>
          </a:xfrm>
          <a:prstGeom prst="rect">
            <a:avLst/>
          </a:prstGeom>
        </p:spPr>
        <p:txBody>
          <a:bodyPr wrap="square">
            <a:spAutoFit/>
          </a:bodyPr>
          <a:lstStyle/>
          <a:p>
            <a:pPr algn="ctr"/>
            <a:r>
              <a:rPr lang="en-ZA" sz="4400" b="1" dirty="0"/>
              <a:t>Weer net: Die oorhoofse prentjie</a:t>
            </a:r>
          </a:p>
        </p:txBody>
      </p:sp>
      <p:sp>
        <p:nvSpPr>
          <p:cNvPr id="3" name="Rectangle 2"/>
          <p:cNvSpPr/>
          <p:nvPr/>
        </p:nvSpPr>
        <p:spPr>
          <a:xfrm>
            <a:off x="395537" y="1772816"/>
            <a:ext cx="3024336" cy="2308324"/>
          </a:xfrm>
          <a:prstGeom prst="rect">
            <a:avLst/>
          </a:prstGeom>
          <a:solidFill>
            <a:schemeClr val="accent2">
              <a:lumMod val="75000"/>
            </a:schemeClr>
          </a:solidFill>
        </p:spPr>
        <p:txBody>
          <a:bodyPr wrap="square">
            <a:spAutoFit/>
          </a:bodyPr>
          <a:lstStyle/>
          <a:p>
            <a:r>
              <a:rPr lang="af-ZA" sz="3600" b="1" dirty="0">
                <a:solidFill>
                  <a:srgbClr val="FFFF00"/>
                </a:solidFill>
              </a:rPr>
              <a:t>Die wyses waarop God geloof moet word.</a:t>
            </a:r>
            <a:endParaRPr lang="en-ZA" sz="3600" b="1" dirty="0">
              <a:solidFill>
                <a:srgbClr val="FFFF00"/>
              </a:solidFill>
            </a:endParaRPr>
          </a:p>
        </p:txBody>
      </p:sp>
      <p:sp>
        <p:nvSpPr>
          <p:cNvPr id="5" name="Rectangle 4"/>
          <p:cNvSpPr/>
          <p:nvPr/>
        </p:nvSpPr>
        <p:spPr>
          <a:xfrm>
            <a:off x="4860032" y="1268760"/>
            <a:ext cx="3888432" cy="1384995"/>
          </a:xfrm>
          <a:prstGeom prst="rect">
            <a:avLst/>
          </a:prstGeom>
        </p:spPr>
        <p:txBody>
          <a:bodyPr wrap="square">
            <a:spAutoFit/>
          </a:bodyPr>
          <a:lstStyle/>
          <a:p>
            <a:pPr algn="ctr"/>
            <a:r>
              <a:rPr lang="af-ZA" sz="2800" b="1" dirty="0">
                <a:solidFill>
                  <a:schemeClr val="tx2">
                    <a:lumMod val="20000"/>
                    <a:lumOff val="80000"/>
                  </a:schemeClr>
                </a:solidFill>
              </a:rPr>
              <a:t>1:13-25   Vestig jou hoop op die genade en lewe daarom heilig.</a:t>
            </a:r>
            <a:endParaRPr lang="en-ZA" sz="2800" b="1" dirty="0">
              <a:solidFill>
                <a:schemeClr val="tx2">
                  <a:lumMod val="20000"/>
                  <a:lumOff val="80000"/>
                </a:schemeClr>
              </a:solidFill>
            </a:endParaRPr>
          </a:p>
        </p:txBody>
      </p:sp>
      <p:sp>
        <p:nvSpPr>
          <p:cNvPr id="6" name="TextBox 5"/>
          <p:cNvSpPr txBox="1"/>
          <p:nvPr/>
        </p:nvSpPr>
        <p:spPr>
          <a:xfrm>
            <a:off x="4860032" y="2926978"/>
            <a:ext cx="3888432" cy="954107"/>
          </a:xfrm>
          <a:prstGeom prst="rect">
            <a:avLst/>
          </a:prstGeom>
          <a:noFill/>
        </p:spPr>
        <p:txBody>
          <a:bodyPr wrap="square" rtlCol="0">
            <a:spAutoFit/>
          </a:bodyPr>
          <a:lstStyle/>
          <a:p>
            <a:pPr algn="ctr"/>
            <a:r>
              <a:rPr lang="af-ZA" sz="2800" b="1" dirty="0"/>
              <a:t>2:1-10   Groei in die geloof</a:t>
            </a:r>
            <a:r>
              <a:rPr lang="af-ZA" b="1" dirty="0"/>
              <a:t>.</a:t>
            </a:r>
            <a:endParaRPr lang="en-ZA" dirty="0"/>
          </a:p>
        </p:txBody>
      </p:sp>
      <p:sp>
        <p:nvSpPr>
          <p:cNvPr id="8" name="TextBox 7"/>
          <p:cNvSpPr txBox="1"/>
          <p:nvPr/>
        </p:nvSpPr>
        <p:spPr>
          <a:xfrm>
            <a:off x="4518248" y="4725144"/>
            <a:ext cx="40862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f-ZA" sz="3200" b="1" dirty="0">
                <a:solidFill>
                  <a:srgbClr val="FF0000"/>
                </a:solidFill>
              </a:rPr>
              <a:t>2:11-4:19 Gehoorsaam God in verhoudings.</a:t>
            </a:r>
            <a:endParaRPr lang="en-ZA" sz="3200" b="1" dirty="0">
              <a:solidFill>
                <a:srgbClr val="FF0000"/>
              </a:solidFill>
            </a:endParaRPr>
          </a:p>
        </p:txBody>
      </p:sp>
      <p:cxnSp>
        <p:nvCxnSpPr>
          <p:cNvPr id="10" name="Straight Arrow Connector 9"/>
          <p:cNvCxnSpPr>
            <a:stCxn id="3" idx="3"/>
          </p:cNvCxnSpPr>
          <p:nvPr/>
        </p:nvCxnSpPr>
        <p:spPr>
          <a:xfrm flipV="1">
            <a:off x="3419873" y="1772816"/>
            <a:ext cx="1296143" cy="1154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p:cNvCxnSpPr>
          <p:nvPr/>
        </p:nvCxnSpPr>
        <p:spPr>
          <a:xfrm>
            <a:off x="3419873" y="2926978"/>
            <a:ext cx="100811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a:off x="3419873" y="2926978"/>
            <a:ext cx="1008111" cy="2446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4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heel(1)">
                                      <p:cBhvr>
                                        <p:cTn id="38" dur="2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8352928" cy="769441"/>
          </a:xfrm>
          <a:prstGeom prst="rect">
            <a:avLst/>
          </a:prstGeom>
          <a:noFill/>
        </p:spPr>
        <p:txBody>
          <a:bodyPr wrap="square" rtlCol="0">
            <a:spAutoFit/>
          </a:bodyPr>
          <a:lstStyle/>
          <a:p>
            <a:r>
              <a:rPr lang="en-ZA" sz="4400" b="1" dirty="0"/>
              <a:t>Bring derdens lof deur:</a:t>
            </a:r>
          </a:p>
        </p:txBody>
      </p:sp>
      <p:sp>
        <p:nvSpPr>
          <p:cNvPr id="3" name="TextBox 2"/>
          <p:cNvSpPr txBox="1"/>
          <p:nvPr/>
        </p:nvSpPr>
        <p:spPr>
          <a:xfrm>
            <a:off x="827584" y="886073"/>
            <a:ext cx="7632848" cy="1200329"/>
          </a:xfrm>
          <a:prstGeom prst="rect">
            <a:avLst/>
          </a:prstGeom>
          <a:noFill/>
        </p:spPr>
        <p:txBody>
          <a:bodyPr wrap="square" rtlCol="0">
            <a:spAutoFit/>
          </a:bodyPr>
          <a:lstStyle/>
          <a:p>
            <a:pPr algn="ctr"/>
            <a:r>
              <a:rPr lang="af-ZA" sz="3600" b="1" dirty="0">
                <a:solidFill>
                  <a:srgbClr val="FFFF00"/>
                </a:solidFill>
              </a:rPr>
              <a:t>In verhoudinge God te gehoorsaam en Hom so te verheerlik (2:11-4:19 ).</a:t>
            </a:r>
            <a:endParaRPr lang="en-ZA" sz="3600" dirty="0">
              <a:solidFill>
                <a:srgbClr val="FFFF00"/>
              </a:solidFill>
            </a:endParaRPr>
          </a:p>
        </p:txBody>
      </p:sp>
      <p:sp>
        <p:nvSpPr>
          <p:cNvPr id="4" name="TextBox 3"/>
          <p:cNvSpPr txBox="1"/>
          <p:nvPr/>
        </p:nvSpPr>
        <p:spPr>
          <a:xfrm>
            <a:off x="323528" y="3026230"/>
            <a:ext cx="2808312"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af-ZA" sz="3200" b="1" dirty="0">
                <a:solidFill>
                  <a:srgbClr val="002060"/>
                </a:solidFill>
              </a:rPr>
              <a:t>2:11-12: Kernopdrag i.v.m. verhoudings</a:t>
            </a:r>
            <a:endParaRPr lang="en-ZA" sz="3200" dirty="0">
              <a:solidFill>
                <a:srgbClr val="002060"/>
              </a:solidFill>
            </a:endParaRPr>
          </a:p>
        </p:txBody>
      </p:sp>
      <p:sp>
        <p:nvSpPr>
          <p:cNvPr id="5" name="Rectangle 4"/>
          <p:cNvSpPr/>
          <p:nvPr/>
        </p:nvSpPr>
        <p:spPr>
          <a:xfrm>
            <a:off x="4508566" y="2159278"/>
            <a:ext cx="3597542"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af-ZA" sz="2800" b="1" dirty="0"/>
              <a:t>2:13-17: Owerheid</a:t>
            </a:r>
            <a:endParaRPr lang="en-ZA" sz="2800" dirty="0"/>
          </a:p>
        </p:txBody>
      </p:sp>
      <p:sp>
        <p:nvSpPr>
          <p:cNvPr id="6" name="Rectangle 5"/>
          <p:cNvSpPr/>
          <p:nvPr/>
        </p:nvSpPr>
        <p:spPr>
          <a:xfrm>
            <a:off x="4517716" y="2997827"/>
            <a:ext cx="3844631"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af-ZA" sz="2800" b="1" dirty="0"/>
              <a:t>2:18-25: Werkgewers</a:t>
            </a:r>
            <a:endParaRPr lang="en-ZA" sz="2800" dirty="0"/>
          </a:p>
        </p:txBody>
      </p:sp>
      <p:sp>
        <p:nvSpPr>
          <p:cNvPr id="7" name="Rectangle 6"/>
          <p:cNvSpPr/>
          <p:nvPr/>
        </p:nvSpPr>
        <p:spPr>
          <a:xfrm>
            <a:off x="4523432" y="3795671"/>
            <a:ext cx="3937000"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af-ZA" sz="2800" b="1" dirty="0"/>
              <a:t>3:1-7: Huweliksmaats</a:t>
            </a:r>
            <a:endParaRPr lang="en-ZA" sz="2800" b="1" dirty="0"/>
          </a:p>
        </p:txBody>
      </p:sp>
      <p:cxnSp>
        <p:nvCxnSpPr>
          <p:cNvPr id="9" name="Straight Arrow Connector 8"/>
          <p:cNvCxnSpPr>
            <a:stCxn id="4" idx="3"/>
            <a:endCxn id="5" idx="1"/>
          </p:cNvCxnSpPr>
          <p:nvPr/>
        </p:nvCxnSpPr>
        <p:spPr>
          <a:xfrm flipV="1">
            <a:off x="3131840" y="2420888"/>
            <a:ext cx="1376726" cy="1636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6" idx="1"/>
          </p:cNvCxnSpPr>
          <p:nvPr/>
        </p:nvCxnSpPr>
        <p:spPr>
          <a:xfrm flipV="1">
            <a:off x="3131840" y="3259437"/>
            <a:ext cx="1385876" cy="797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7" idx="1"/>
          </p:cNvCxnSpPr>
          <p:nvPr/>
        </p:nvCxnSpPr>
        <p:spPr>
          <a:xfrm flipV="1">
            <a:off x="3131840" y="4057281"/>
            <a:ext cx="139159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26894" y="4653136"/>
            <a:ext cx="4080038"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af-ZA" sz="2400" b="1" dirty="0"/>
              <a:t>3:8-12: Verhouding met die naaste in die algemeen</a:t>
            </a:r>
            <a:endParaRPr lang="en-ZA" sz="2400" b="1" dirty="0"/>
          </a:p>
        </p:txBody>
      </p:sp>
      <p:cxnSp>
        <p:nvCxnSpPr>
          <p:cNvPr id="19" name="Straight Arrow Connector 18"/>
          <p:cNvCxnSpPr>
            <a:stCxn id="4" idx="3"/>
          </p:cNvCxnSpPr>
          <p:nvPr/>
        </p:nvCxnSpPr>
        <p:spPr>
          <a:xfrm>
            <a:off x="3131840" y="4057282"/>
            <a:ext cx="1368152" cy="1031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26894" y="5805264"/>
            <a:ext cx="4149562"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af-ZA" sz="2800" b="1" dirty="0"/>
              <a:t>3:13-4:19: Verhouding met die vyandiges.</a:t>
            </a:r>
            <a:endParaRPr lang="en-ZA" sz="2800" b="1" dirty="0"/>
          </a:p>
        </p:txBody>
      </p:sp>
      <p:cxnSp>
        <p:nvCxnSpPr>
          <p:cNvPr id="23" name="Straight Arrow Connector 22"/>
          <p:cNvCxnSpPr>
            <a:stCxn id="4" idx="3"/>
          </p:cNvCxnSpPr>
          <p:nvPr/>
        </p:nvCxnSpPr>
        <p:spPr>
          <a:xfrm>
            <a:off x="3131840" y="4057282"/>
            <a:ext cx="1368152" cy="2225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heel(1)">
                                      <p:cBhvr>
                                        <p:cTn id="4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14"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29823"/>
            <a:ext cx="3005951"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ZA" sz="4000" b="1" dirty="0" err="1"/>
              <a:t>Kernopdrag</a:t>
            </a:r>
            <a:endParaRPr lang="en-ZA" sz="4000" b="1" dirty="0"/>
          </a:p>
        </p:txBody>
      </p:sp>
      <p:sp>
        <p:nvSpPr>
          <p:cNvPr id="3" name="TextBox 2"/>
          <p:cNvSpPr txBox="1"/>
          <p:nvPr/>
        </p:nvSpPr>
        <p:spPr>
          <a:xfrm>
            <a:off x="1691680" y="980728"/>
            <a:ext cx="6264696"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ZA" sz="2800" b="1" u="sng" dirty="0"/>
              <a:t>Wie</a:t>
            </a:r>
            <a:r>
              <a:rPr lang="en-ZA" sz="2800" b="1" dirty="0"/>
              <a:t>?: Vreemdelinge en bywoners.</a:t>
            </a:r>
          </a:p>
        </p:txBody>
      </p:sp>
      <p:cxnSp>
        <p:nvCxnSpPr>
          <p:cNvPr id="5" name="Straight Arrow Connector 4"/>
          <p:cNvCxnSpPr>
            <a:stCxn id="3" idx="1"/>
            <a:endCxn id="3" idx="1"/>
          </p:cNvCxnSpPr>
          <p:nvPr/>
        </p:nvCxnSpPr>
        <p:spPr>
          <a:xfrm>
            <a:off x="1691680" y="124233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3" idx="1"/>
          </p:cNvCxnSpPr>
          <p:nvPr/>
        </p:nvCxnSpPr>
        <p:spPr>
          <a:xfrm rot="10800000" flipV="1">
            <a:off x="467544" y="1242338"/>
            <a:ext cx="1224136" cy="2330678"/>
          </a:xfrm>
          <a:prstGeom prst="bentConnector2">
            <a:avLst/>
          </a:prstGeom>
          <a:ln w="63500" cap="rnd"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15816" y="1576680"/>
            <a:ext cx="5400600" cy="83099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nl-NL" sz="2400" b="1" u="sng" dirty="0"/>
              <a:t>Wat nie?</a:t>
            </a:r>
            <a:r>
              <a:rPr lang="nl-NL" sz="2400" b="1" dirty="0"/>
              <a:t>: nie aan sinlike begeertes toe te gee nie.</a:t>
            </a:r>
            <a:r>
              <a:rPr lang="af-ZA" sz="2400" b="1" dirty="0"/>
              <a:t> </a:t>
            </a:r>
            <a:endParaRPr lang="en-ZA" sz="2400" b="1" dirty="0"/>
          </a:p>
        </p:txBody>
      </p:sp>
      <p:sp>
        <p:nvSpPr>
          <p:cNvPr id="9" name="TextBox 8"/>
          <p:cNvSpPr txBox="1"/>
          <p:nvPr/>
        </p:nvSpPr>
        <p:spPr>
          <a:xfrm>
            <a:off x="3955511" y="2535286"/>
            <a:ext cx="4720946"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af-ZA" sz="2400" b="1" u="sng" dirty="0"/>
              <a:t>Hoekom?</a:t>
            </a:r>
            <a:r>
              <a:rPr lang="af-ZA" sz="2400" b="1" dirty="0"/>
              <a:t>: Dit vernietig lewe </a:t>
            </a:r>
            <a:endParaRPr lang="en-ZA" sz="2400" b="1" dirty="0"/>
          </a:p>
        </p:txBody>
      </p:sp>
      <p:cxnSp>
        <p:nvCxnSpPr>
          <p:cNvPr id="22" name="Elbow Connector 21"/>
          <p:cNvCxnSpPr/>
          <p:nvPr/>
        </p:nvCxnSpPr>
        <p:spPr>
          <a:xfrm>
            <a:off x="1859783" y="1456207"/>
            <a:ext cx="864096" cy="535971"/>
          </a:xfrm>
          <a:prstGeom prst="bentConnector3">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3419873" y="2431774"/>
            <a:ext cx="535640" cy="389661"/>
          </a:xfrm>
          <a:prstGeom prst="bentConnector3">
            <a:avLst>
              <a:gd name="adj1" fmla="val 50000"/>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79512" y="3573016"/>
            <a:ext cx="8722972" cy="53860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f-ZA" sz="2900" b="1" dirty="0"/>
              <a:t>Opdrag: Gedra julle altyd goed onder die heidene</a:t>
            </a:r>
            <a:endParaRPr lang="en-ZA" sz="2900" dirty="0"/>
          </a:p>
        </p:txBody>
      </p:sp>
      <p:sp>
        <p:nvSpPr>
          <p:cNvPr id="31" name="Rectangle 30"/>
          <p:cNvSpPr/>
          <p:nvPr/>
        </p:nvSpPr>
        <p:spPr>
          <a:xfrm>
            <a:off x="1691680" y="4248391"/>
            <a:ext cx="7210804"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nl-NL" sz="2400" b="1" u="sng" dirty="0"/>
              <a:t>Hoekom?</a:t>
            </a:r>
            <a:r>
              <a:rPr lang="nl-NL" sz="2400" b="1" dirty="0"/>
              <a:t>: sodat ... hulle julle voorbeeldige lewe kan sien en God kan verheerlik op die dag van afrekening.</a:t>
            </a:r>
            <a:r>
              <a:rPr lang="af-ZA" sz="2400" b="1" dirty="0"/>
              <a:t> </a:t>
            </a:r>
            <a:endParaRPr lang="en-ZA" sz="2400" b="1" dirty="0"/>
          </a:p>
        </p:txBody>
      </p:sp>
      <p:cxnSp>
        <p:nvCxnSpPr>
          <p:cNvPr id="35" name="Elbow Connector 34"/>
          <p:cNvCxnSpPr/>
          <p:nvPr/>
        </p:nvCxnSpPr>
        <p:spPr>
          <a:xfrm>
            <a:off x="905942" y="4227438"/>
            <a:ext cx="641722" cy="593814"/>
          </a:xfrm>
          <a:prstGeom prst="bentConnector3">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15816" y="5733256"/>
            <a:ext cx="5986668"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sz="2400" b="1" u="sng" dirty="0"/>
              <a:t>Ten spyte van</a:t>
            </a:r>
            <a:r>
              <a:rPr lang="nl-NL" sz="2400" b="1" dirty="0"/>
              <a:t>: al praat hulle kwaad van julle asof julle misdadigers is, </a:t>
            </a:r>
            <a:r>
              <a:rPr lang="af-ZA" sz="2400" b="1" dirty="0"/>
              <a:t> </a:t>
            </a:r>
            <a:endParaRPr lang="en-ZA" sz="2400" b="1" dirty="0"/>
          </a:p>
        </p:txBody>
      </p:sp>
      <p:cxnSp>
        <p:nvCxnSpPr>
          <p:cNvPr id="47" name="Elbow Connector 46"/>
          <p:cNvCxnSpPr/>
          <p:nvPr/>
        </p:nvCxnSpPr>
        <p:spPr>
          <a:xfrm>
            <a:off x="1826503" y="5448720"/>
            <a:ext cx="897376" cy="570821"/>
          </a:xfrm>
          <a:prstGeom prst="bentConnector3">
            <a:avLst>
              <a:gd name="adj1" fmla="val 50000"/>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3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heel(1)">
                                      <p:cBhvr>
                                        <p:cTn id="15" dur="2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80">
                                          <p:stCondLst>
                                            <p:cond delay="0"/>
                                          </p:stCondLst>
                                        </p:cTn>
                                        <p:tgtEl>
                                          <p:spTgt spid="9"/>
                                        </p:tgtEl>
                                      </p:cBhvr>
                                    </p:animEffect>
                                    <p:anim calcmode="lin" valueType="num">
                                      <p:cBhvr>
                                        <p:cTn id="5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2" dur="26">
                                          <p:stCondLst>
                                            <p:cond delay="650"/>
                                          </p:stCondLst>
                                        </p:cTn>
                                        <p:tgtEl>
                                          <p:spTgt spid="9"/>
                                        </p:tgtEl>
                                      </p:cBhvr>
                                      <p:to x="100000" y="60000"/>
                                    </p:animScale>
                                    <p:animScale>
                                      <p:cBhvr>
                                        <p:cTn id="63" dur="166" decel="50000">
                                          <p:stCondLst>
                                            <p:cond delay="676"/>
                                          </p:stCondLst>
                                        </p:cTn>
                                        <p:tgtEl>
                                          <p:spTgt spid="9"/>
                                        </p:tgtEl>
                                      </p:cBhvr>
                                      <p:to x="100000" y="100000"/>
                                    </p:animScale>
                                    <p:animScale>
                                      <p:cBhvr>
                                        <p:cTn id="64" dur="26">
                                          <p:stCondLst>
                                            <p:cond delay="1312"/>
                                          </p:stCondLst>
                                        </p:cTn>
                                        <p:tgtEl>
                                          <p:spTgt spid="9"/>
                                        </p:tgtEl>
                                      </p:cBhvr>
                                      <p:to x="100000" y="80000"/>
                                    </p:animScale>
                                    <p:animScale>
                                      <p:cBhvr>
                                        <p:cTn id="65" dur="166" decel="50000">
                                          <p:stCondLst>
                                            <p:cond delay="1338"/>
                                          </p:stCondLst>
                                        </p:cTn>
                                        <p:tgtEl>
                                          <p:spTgt spid="9"/>
                                        </p:tgtEl>
                                      </p:cBhvr>
                                      <p:to x="100000" y="100000"/>
                                    </p:animScale>
                                    <p:animScale>
                                      <p:cBhvr>
                                        <p:cTn id="66" dur="26">
                                          <p:stCondLst>
                                            <p:cond delay="1642"/>
                                          </p:stCondLst>
                                        </p:cTn>
                                        <p:tgtEl>
                                          <p:spTgt spid="9"/>
                                        </p:tgtEl>
                                      </p:cBhvr>
                                      <p:to x="100000" y="90000"/>
                                    </p:animScale>
                                    <p:animScale>
                                      <p:cBhvr>
                                        <p:cTn id="67" dur="166" decel="50000">
                                          <p:stCondLst>
                                            <p:cond delay="1668"/>
                                          </p:stCondLst>
                                        </p:cTn>
                                        <p:tgtEl>
                                          <p:spTgt spid="9"/>
                                        </p:tgtEl>
                                      </p:cBhvr>
                                      <p:to x="100000" y="100000"/>
                                    </p:animScale>
                                    <p:animScale>
                                      <p:cBhvr>
                                        <p:cTn id="68" dur="26">
                                          <p:stCondLst>
                                            <p:cond delay="1808"/>
                                          </p:stCondLst>
                                        </p:cTn>
                                        <p:tgtEl>
                                          <p:spTgt spid="9"/>
                                        </p:tgtEl>
                                      </p:cBhvr>
                                      <p:to x="100000" y="95000"/>
                                    </p:animScale>
                                    <p:animScale>
                                      <p:cBhvr>
                                        <p:cTn id="69" dur="166" decel="50000">
                                          <p:stCondLst>
                                            <p:cond delay="1834"/>
                                          </p:stCondLst>
                                        </p:cTn>
                                        <p:tgtEl>
                                          <p:spTgt spid="9"/>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80">
                                          <p:stCondLst>
                                            <p:cond delay="0"/>
                                          </p:stCondLst>
                                        </p:cTn>
                                        <p:tgtEl>
                                          <p:spTgt spid="31"/>
                                        </p:tgtEl>
                                      </p:cBhvr>
                                    </p:animEffect>
                                    <p:anim calcmode="lin" valueType="num">
                                      <p:cBhvr>
                                        <p:cTn id="7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80" dur="26">
                                          <p:stCondLst>
                                            <p:cond delay="650"/>
                                          </p:stCondLst>
                                        </p:cTn>
                                        <p:tgtEl>
                                          <p:spTgt spid="31"/>
                                        </p:tgtEl>
                                      </p:cBhvr>
                                      <p:to x="100000" y="60000"/>
                                    </p:animScale>
                                    <p:animScale>
                                      <p:cBhvr>
                                        <p:cTn id="81" dur="166" decel="50000">
                                          <p:stCondLst>
                                            <p:cond delay="676"/>
                                          </p:stCondLst>
                                        </p:cTn>
                                        <p:tgtEl>
                                          <p:spTgt spid="31"/>
                                        </p:tgtEl>
                                      </p:cBhvr>
                                      <p:to x="100000" y="100000"/>
                                    </p:animScale>
                                    <p:animScale>
                                      <p:cBhvr>
                                        <p:cTn id="82" dur="26">
                                          <p:stCondLst>
                                            <p:cond delay="1312"/>
                                          </p:stCondLst>
                                        </p:cTn>
                                        <p:tgtEl>
                                          <p:spTgt spid="31"/>
                                        </p:tgtEl>
                                      </p:cBhvr>
                                      <p:to x="100000" y="80000"/>
                                    </p:animScale>
                                    <p:animScale>
                                      <p:cBhvr>
                                        <p:cTn id="83" dur="166" decel="50000">
                                          <p:stCondLst>
                                            <p:cond delay="1338"/>
                                          </p:stCondLst>
                                        </p:cTn>
                                        <p:tgtEl>
                                          <p:spTgt spid="31"/>
                                        </p:tgtEl>
                                      </p:cBhvr>
                                      <p:to x="100000" y="100000"/>
                                    </p:animScale>
                                    <p:animScale>
                                      <p:cBhvr>
                                        <p:cTn id="84" dur="26">
                                          <p:stCondLst>
                                            <p:cond delay="1642"/>
                                          </p:stCondLst>
                                        </p:cTn>
                                        <p:tgtEl>
                                          <p:spTgt spid="31"/>
                                        </p:tgtEl>
                                      </p:cBhvr>
                                      <p:to x="100000" y="90000"/>
                                    </p:animScale>
                                    <p:animScale>
                                      <p:cBhvr>
                                        <p:cTn id="85" dur="166" decel="50000">
                                          <p:stCondLst>
                                            <p:cond delay="1668"/>
                                          </p:stCondLst>
                                        </p:cTn>
                                        <p:tgtEl>
                                          <p:spTgt spid="31"/>
                                        </p:tgtEl>
                                      </p:cBhvr>
                                      <p:to x="100000" y="100000"/>
                                    </p:animScale>
                                    <p:animScale>
                                      <p:cBhvr>
                                        <p:cTn id="86" dur="26">
                                          <p:stCondLst>
                                            <p:cond delay="1808"/>
                                          </p:stCondLst>
                                        </p:cTn>
                                        <p:tgtEl>
                                          <p:spTgt spid="31"/>
                                        </p:tgtEl>
                                      </p:cBhvr>
                                      <p:to x="100000" y="95000"/>
                                    </p:animScale>
                                    <p:animScale>
                                      <p:cBhvr>
                                        <p:cTn id="87" dur="166" decel="50000">
                                          <p:stCondLst>
                                            <p:cond delay="1834"/>
                                          </p:stCondLst>
                                        </p:cTn>
                                        <p:tgtEl>
                                          <p:spTgt spid="31"/>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down)">
                                      <p:cBhvr>
                                        <p:cTn id="92" dur="580">
                                          <p:stCondLst>
                                            <p:cond delay="0"/>
                                          </p:stCondLst>
                                        </p:cTn>
                                        <p:tgtEl>
                                          <p:spTgt spid="37"/>
                                        </p:tgtEl>
                                      </p:cBhvr>
                                    </p:animEffect>
                                    <p:anim calcmode="lin" valueType="num">
                                      <p:cBhvr>
                                        <p:cTn id="9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98" dur="26">
                                          <p:stCondLst>
                                            <p:cond delay="650"/>
                                          </p:stCondLst>
                                        </p:cTn>
                                        <p:tgtEl>
                                          <p:spTgt spid="37"/>
                                        </p:tgtEl>
                                      </p:cBhvr>
                                      <p:to x="100000" y="60000"/>
                                    </p:animScale>
                                    <p:animScale>
                                      <p:cBhvr>
                                        <p:cTn id="99" dur="166" decel="50000">
                                          <p:stCondLst>
                                            <p:cond delay="676"/>
                                          </p:stCondLst>
                                        </p:cTn>
                                        <p:tgtEl>
                                          <p:spTgt spid="37"/>
                                        </p:tgtEl>
                                      </p:cBhvr>
                                      <p:to x="100000" y="100000"/>
                                    </p:animScale>
                                    <p:animScale>
                                      <p:cBhvr>
                                        <p:cTn id="100" dur="26">
                                          <p:stCondLst>
                                            <p:cond delay="1312"/>
                                          </p:stCondLst>
                                        </p:cTn>
                                        <p:tgtEl>
                                          <p:spTgt spid="37"/>
                                        </p:tgtEl>
                                      </p:cBhvr>
                                      <p:to x="100000" y="80000"/>
                                    </p:animScale>
                                    <p:animScale>
                                      <p:cBhvr>
                                        <p:cTn id="101" dur="166" decel="50000">
                                          <p:stCondLst>
                                            <p:cond delay="1338"/>
                                          </p:stCondLst>
                                        </p:cTn>
                                        <p:tgtEl>
                                          <p:spTgt spid="37"/>
                                        </p:tgtEl>
                                      </p:cBhvr>
                                      <p:to x="100000" y="100000"/>
                                    </p:animScale>
                                    <p:animScale>
                                      <p:cBhvr>
                                        <p:cTn id="102" dur="26">
                                          <p:stCondLst>
                                            <p:cond delay="1642"/>
                                          </p:stCondLst>
                                        </p:cTn>
                                        <p:tgtEl>
                                          <p:spTgt spid="37"/>
                                        </p:tgtEl>
                                      </p:cBhvr>
                                      <p:to x="100000" y="90000"/>
                                    </p:animScale>
                                    <p:animScale>
                                      <p:cBhvr>
                                        <p:cTn id="103" dur="166" decel="50000">
                                          <p:stCondLst>
                                            <p:cond delay="1668"/>
                                          </p:stCondLst>
                                        </p:cTn>
                                        <p:tgtEl>
                                          <p:spTgt spid="37"/>
                                        </p:tgtEl>
                                      </p:cBhvr>
                                      <p:to x="100000" y="100000"/>
                                    </p:animScale>
                                    <p:animScale>
                                      <p:cBhvr>
                                        <p:cTn id="104" dur="26">
                                          <p:stCondLst>
                                            <p:cond delay="1808"/>
                                          </p:stCondLst>
                                        </p:cTn>
                                        <p:tgtEl>
                                          <p:spTgt spid="37"/>
                                        </p:tgtEl>
                                      </p:cBhvr>
                                      <p:to x="100000" y="95000"/>
                                    </p:animScale>
                                    <p:animScale>
                                      <p:cBhvr>
                                        <p:cTn id="105"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30" grpId="0" animBg="1"/>
      <p:bldP spid="31"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5418"/>
            <a:ext cx="6984776"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ZA" sz="4400" b="1" dirty="0"/>
              <a:t>DUS: Die </a:t>
            </a:r>
            <a:r>
              <a:rPr lang="en-ZA" sz="4400" b="1" dirty="0" err="1"/>
              <a:t>kernopdrag</a:t>
            </a:r>
            <a:r>
              <a:rPr lang="en-ZA" sz="4400" b="1" dirty="0"/>
              <a:t> is:</a:t>
            </a:r>
          </a:p>
        </p:txBody>
      </p:sp>
      <p:sp>
        <p:nvSpPr>
          <p:cNvPr id="3" name="Rectangle 2"/>
          <p:cNvSpPr/>
          <p:nvPr/>
        </p:nvSpPr>
        <p:spPr>
          <a:xfrm>
            <a:off x="2843808" y="1776050"/>
            <a:ext cx="5458546" cy="58477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ZA" sz="3200" b="1" dirty="0"/>
              <a:t>Vreemdelinge en bywoners.</a:t>
            </a:r>
          </a:p>
        </p:txBody>
      </p:sp>
      <p:sp>
        <p:nvSpPr>
          <p:cNvPr id="4" name="TextBox 3"/>
          <p:cNvSpPr txBox="1"/>
          <p:nvPr/>
        </p:nvSpPr>
        <p:spPr>
          <a:xfrm>
            <a:off x="1115616" y="2996952"/>
            <a:ext cx="7186738"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af-ZA" sz="3500" b="1" dirty="0"/>
              <a:t>gedra julle altyd goed onder die heidene</a:t>
            </a:r>
            <a:endParaRPr lang="en-ZA" sz="3500" dirty="0"/>
          </a:p>
        </p:txBody>
      </p:sp>
      <p:cxnSp>
        <p:nvCxnSpPr>
          <p:cNvPr id="17" name="Elbow Connector 16"/>
          <p:cNvCxnSpPr/>
          <p:nvPr/>
        </p:nvCxnSpPr>
        <p:spPr>
          <a:xfrm rot="5400000">
            <a:off x="1979716" y="2060849"/>
            <a:ext cx="864091" cy="576062"/>
          </a:xfrm>
          <a:prstGeom prst="bentConnector3">
            <a:avLst>
              <a:gd name="adj1" fmla="val -542"/>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99793" y="4509120"/>
            <a:ext cx="6120679"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nl-NL" sz="3000" b="1" dirty="0"/>
              <a:t>sodat ... hulle julle voorbeeldige lewe kan sien en God kan verheerlik op die dag van afrekening.</a:t>
            </a:r>
            <a:r>
              <a:rPr lang="af-ZA" sz="3000" b="1" dirty="0"/>
              <a:t> </a:t>
            </a:r>
            <a:endParaRPr lang="en-ZA" sz="3000" b="1" dirty="0"/>
          </a:p>
        </p:txBody>
      </p:sp>
      <p:cxnSp>
        <p:nvCxnSpPr>
          <p:cNvPr id="24" name="Elbow Connector 23"/>
          <p:cNvCxnSpPr>
            <a:endCxn id="22" idx="1"/>
          </p:cNvCxnSpPr>
          <p:nvPr/>
        </p:nvCxnSpPr>
        <p:spPr>
          <a:xfrm rot="16200000" flipH="1">
            <a:off x="1698326" y="4477148"/>
            <a:ext cx="1086461" cy="916473"/>
          </a:xfrm>
          <a:prstGeom prst="bentConnector2">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526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632848" cy="5386090"/>
          </a:xfrm>
          <a:prstGeom prst="rect">
            <a:avLst/>
          </a:prstGeom>
          <a:noFill/>
        </p:spPr>
        <p:txBody>
          <a:bodyPr wrap="square" rtlCol="0">
            <a:spAutoFit/>
          </a:bodyPr>
          <a:lstStyle/>
          <a:p>
            <a:r>
              <a:rPr lang="nl-NL" sz="2400" dirty="0" smtClean="0">
                <a:solidFill>
                  <a:schemeClr val="bg1"/>
                </a:solidFill>
              </a:rPr>
              <a:t>INLEIDING TOT 1 PETRUS</a:t>
            </a:r>
          </a:p>
          <a:p>
            <a:r>
              <a:rPr lang="nl-NL" sz="1600" dirty="0" smtClean="0">
                <a:solidFill>
                  <a:schemeClr val="bg1"/>
                </a:solidFill>
              </a:rPr>
              <a:t>Daardie lang, warm somer van die jaar 64 nC het op 19 Julie nog warmer geword</a:t>
            </a:r>
          </a:p>
          <a:p>
            <a:r>
              <a:rPr lang="nl-NL" sz="1600" dirty="0" smtClean="0">
                <a:solidFill>
                  <a:schemeClr val="bg1"/>
                </a:solidFill>
              </a:rPr>
              <a:t>toe Rome begin brand het. Nero is onmiddellik deur die volk verdink as die</a:t>
            </a:r>
          </a:p>
          <a:p>
            <a:r>
              <a:rPr lang="nl-NL" sz="1600" dirty="0" smtClean="0">
                <a:solidFill>
                  <a:schemeClr val="bg1"/>
                </a:solidFill>
              </a:rPr>
              <a:t>brandstigter, omdat hy ruimte gesoek het vir die nuwe geboue wat by vir homself</a:t>
            </a:r>
          </a:p>
          <a:p>
            <a:r>
              <a:rPr lang="nl-NL" sz="1600" dirty="0" smtClean="0">
                <a:solidFill>
                  <a:schemeClr val="bg1"/>
                </a:solidFill>
              </a:rPr>
              <a:t>beplan het. Hy moes dus dadelik sondebokke soek. Die Christene, wat reeds aan</a:t>
            </a:r>
          </a:p>
          <a:p>
            <a:r>
              <a:rPr lang="nl-NL" sz="1600" dirty="0" smtClean="0">
                <a:solidFill>
                  <a:schemeClr val="bg1"/>
                </a:solidFill>
              </a:rPr>
              <a:t>vervolging oor hul geloof blootgestel was, moes dle spit afbyt onder die vreeslike</a:t>
            </a:r>
          </a:p>
          <a:p>
            <a:r>
              <a:rPr lang="nl-NL" sz="1600" dirty="0" smtClean="0">
                <a:solidFill>
                  <a:schemeClr val="bg1"/>
                </a:solidFill>
              </a:rPr>
              <a:t>vlaag van vervolging wat op die brand gevolg het.</a:t>
            </a:r>
          </a:p>
          <a:p>
            <a:r>
              <a:rPr lang="nl-NL" sz="1600" dirty="0" smtClean="0">
                <a:solidFill>
                  <a:schemeClr val="bg1"/>
                </a:solidFill>
              </a:rPr>
              <a:t>Dis algemeen aanvaar dat die apostel Petrus hierdie brief geskryf het, hoewel die</a:t>
            </a:r>
          </a:p>
          <a:p>
            <a:r>
              <a:rPr lang="nl-NL" sz="1600" dirty="0" smtClean="0">
                <a:solidFill>
                  <a:schemeClr val="bg1"/>
                </a:solidFill>
              </a:rPr>
              <a:t>uitstekende letterkundige styl en die gebruik van Grieks toegeskryf kan word aan</a:t>
            </a:r>
          </a:p>
          <a:p>
            <a:r>
              <a:rPr lang="nl-NL" sz="1600" dirty="0" smtClean="0">
                <a:solidFill>
                  <a:schemeClr val="bg1"/>
                </a:solidFill>
              </a:rPr>
              <a:t>Silvanus (Silas) se hulp soos in 1 Pet 5:12 gemeld word. Die brief is vanuit 'Babilon'</a:t>
            </a:r>
          </a:p>
          <a:p>
            <a:r>
              <a:rPr lang="nl-NL" sz="1600" dirty="0" smtClean="0">
                <a:solidFill>
                  <a:schemeClr val="bg1"/>
                </a:solidFill>
              </a:rPr>
              <a:t>(5:13) geskryf, waarskynlik die naam vir Rome, die weelderige, ryk, ontugtige</a:t>
            </a:r>
          </a:p>
          <a:p>
            <a:r>
              <a:rPr lang="nl-NL" sz="1600" dirty="0" smtClean="0">
                <a:solidFill>
                  <a:schemeClr val="bg1"/>
                </a:solidFill>
              </a:rPr>
              <a:t>hoofstad van die Romeinse Ryk.</a:t>
            </a:r>
          </a:p>
          <a:p>
            <a:endParaRPr lang="nl-NL" sz="1600" dirty="0" smtClean="0">
              <a:solidFill>
                <a:schemeClr val="bg1"/>
              </a:solidFill>
            </a:endParaRPr>
          </a:p>
          <a:p>
            <a:r>
              <a:rPr lang="nl-NL" sz="1600" dirty="0" smtClean="0">
                <a:solidFill>
                  <a:schemeClr val="bg1"/>
                </a:solidFill>
              </a:rPr>
              <a:t>Petrus se brief is moontlik einde 63 nC geskryf en vroeg in 64 ontvang, pas voor</a:t>
            </a:r>
          </a:p>
          <a:p>
            <a:r>
              <a:rPr lang="nl-NL" sz="1600" dirty="0" smtClean="0">
                <a:solidFill>
                  <a:schemeClr val="bg1"/>
                </a:solidFill>
              </a:rPr>
              <a:t>die amptelike Romeinse vervolging van die Christene. Die brief is gerig aan</a:t>
            </a:r>
          </a:p>
          <a:p>
            <a:r>
              <a:rPr lang="nl-NL" sz="1600" dirty="0" smtClean="0">
                <a:solidFill>
                  <a:schemeClr val="bg1"/>
                </a:solidFill>
              </a:rPr>
              <a:t>Christene wat verstrooi was in Klein-Asie. Baie van hulle was uit die heidendom,</a:t>
            </a:r>
          </a:p>
          <a:p>
            <a:r>
              <a:rPr lang="nl-NL" sz="1600" dirty="0" smtClean="0">
                <a:solidFill>
                  <a:schemeClr val="bg1"/>
                </a:solidFill>
              </a:rPr>
              <a:t>sommige was ook van Joodse herkoms.</a:t>
            </a:r>
          </a:p>
          <a:p>
            <a:r>
              <a:rPr lang="nl-NL" sz="1600" dirty="0" smtClean="0">
                <a:solidFill>
                  <a:schemeClr val="bg1"/>
                </a:solidFill>
              </a:rPr>
              <a:t>Petrus skryf om hulle te versterk teen die vervolging wat sou kom, hetsy as</a:t>
            </a:r>
          </a:p>
          <a:p>
            <a:r>
              <a:rPr lang="nl-NL" sz="1600" dirty="0" smtClean="0">
                <a:solidFill>
                  <a:schemeClr val="bg1"/>
                </a:solidFill>
              </a:rPr>
              <a:t>gevolg van die kwaadwilligheid van die mense wie se sondes hulle nie meer gedeelhet nie, of deur Rome se amptelike verbod op die Christelike geloof. </a:t>
            </a:r>
            <a:r>
              <a:rPr lang="nl-NL" sz="1600" i="1" dirty="0" smtClean="0">
                <a:solidFill>
                  <a:schemeClr val="bg1"/>
                </a:solidFill>
              </a:rPr>
              <a:t>(Marilyn Kunz en Catherine Schell) </a:t>
            </a:r>
            <a:endParaRPr lang="nl-NL" sz="1600" dirty="0">
              <a:solidFill>
                <a:schemeClr val="bg1"/>
              </a:solidFill>
            </a:endParaRPr>
          </a:p>
        </p:txBody>
      </p:sp>
    </p:spTree>
    <p:extLst>
      <p:ext uri="{BB962C8B-B14F-4D97-AF65-F5344CB8AC3E}">
        <p14:creationId xmlns:p14="http://schemas.microsoft.com/office/powerpoint/2010/main" val="1510531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7994496"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ZA" sz="3600" b="1" dirty="0"/>
              <a:t>Wat die ongelowiges moet sien t.o.v.:</a:t>
            </a:r>
          </a:p>
        </p:txBody>
      </p:sp>
      <p:sp>
        <p:nvSpPr>
          <p:cNvPr id="3" name="TextBox 2"/>
          <p:cNvSpPr txBox="1"/>
          <p:nvPr/>
        </p:nvSpPr>
        <p:spPr>
          <a:xfrm>
            <a:off x="267259" y="967198"/>
            <a:ext cx="2808312" cy="1446550"/>
          </a:xfrm>
          <a:prstGeom prst="rect">
            <a:avLst/>
          </a:prstGeom>
          <a:solidFill>
            <a:schemeClr val="accent1">
              <a:lumMod val="75000"/>
            </a:schemeClr>
          </a:solidFill>
        </p:spPr>
        <p:txBody>
          <a:bodyPr wrap="square" rtlCol="0">
            <a:spAutoFit/>
          </a:bodyPr>
          <a:lstStyle/>
          <a:p>
            <a:r>
              <a:rPr lang="af-ZA" sz="4400" b="1" dirty="0"/>
              <a:t>Owerheid</a:t>
            </a:r>
          </a:p>
          <a:p>
            <a:r>
              <a:rPr lang="af-ZA" sz="4400" b="1" dirty="0"/>
              <a:t>(2:13-17)</a:t>
            </a:r>
            <a:endParaRPr lang="en-ZA" sz="4400" dirty="0"/>
          </a:p>
        </p:txBody>
      </p:sp>
      <p:sp>
        <p:nvSpPr>
          <p:cNvPr id="4" name="Rectangle 3"/>
          <p:cNvSpPr/>
          <p:nvPr/>
        </p:nvSpPr>
        <p:spPr>
          <a:xfrm>
            <a:off x="3275856" y="967198"/>
            <a:ext cx="5616624"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nl-NL" sz="2800" b="1" dirty="0"/>
              <a:t>Onderwerping op ‘n besondere manier en met ‘n spesifieke bedoeling</a:t>
            </a:r>
          </a:p>
        </p:txBody>
      </p:sp>
      <p:sp>
        <p:nvSpPr>
          <p:cNvPr id="5" name="TextBox 4"/>
          <p:cNvSpPr txBox="1"/>
          <p:nvPr/>
        </p:nvSpPr>
        <p:spPr>
          <a:xfrm>
            <a:off x="251520" y="2564904"/>
            <a:ext cx="864096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af-ZA" sz="4000" b="1" dirty="0"/>
              <a:t>Spesifieke wyse van onderwerping</a:t>
            </a:r>
            <a:endParaRPr lang="en-ZA" sz="4000" dirty="0"/>
          </a:p>
        </p:txBody>
      </p:sp>
      <p:sp>
        <p:nvSpPr>
          <p:cNvPr id="6" name="TextBox 5"/>
          <p:cNvSpPr txBox="1"/>
          <p:nvPr/>
        </p:nvSpPr>
        <p:spPr>
          <a:xfrm>
            <a:off x="1671415" y="3356992"/>
            <a:ext cx="7236804" cy="830997"/>
          </a:xfrm>
          <a:prstGeom prst="rect">
            <a:avLst/>
          </a:prstGeom>
          <a:solidFill>
            <a:srgbClr val="FFCC66"/>
          </a:solidFill>
        </p:spPr>
        <p:txBody>
          <a:bodyPr wrap="square" rtlCol="0">
            <a:spAutoFit/>
          </a:bodyPr>
          <a:lstStyle/>
          <a:p>
            <a:r>
              <a:rPr lang="nl-NL" sz="2400" b="1" dirty="0">
                <a:solidFill>
                  <a:schemeClr val="bg1"/>
                </a:solidFill>
              </a:rPr>
              <a:t>13  Wees dan onderdanig aan elke menslike verordening ter wille van die Here</a:t>
            </a:r>
            <a:endParaRPr lang="en-ZA" sz="2400" b="1" dirty="0">
              <a:solidFill>
                <a:schemeClr val="bg1"/>
              </a:solidFill>
            </a:endParaRPr>
          </a:p>
        </p:txBody>
      </p:sp>
      <p:sp>
        <p:nvSpPr>
          <p:cNvPr id="7" name="TextBox 6"/>
          <p:cNvSpPr txBox="1"/>
          <p:nvPr/>
        </p:nvSpPr>
        <p:spPr>
          <a:xfrm>
            <a:off x="267259" y="4366669"/>
            <a:ext cx="5472608"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af-ZA" sz="4000" b="1" dirty="0"/>
              <a:t>Spesifieke bedoeling</a:t>
            </a:r>
            <a:endParaRPr lang="en-ZA" sz="4000" dirty="0"/>
          </a:p>
        </p:txBody>
      </p:sp>
      <p:sp>
        <p:nvSpPr>
          <p:cNvPr id="8" name="TextBox 7"/>
          <p:cNvSpPr txBox="1"/>
          <p:nvPr/>
        </p:nvSpPr>
        <p:spPr>
          <a:xfrm>
            <a:off x="1475657" y="5149840"/>
            <a:ext cx="7587224" cy="1708160"/>
          </a:xfrm>
          <a:prstGeom prst="rect">
            <a:avLst/>
          </a:prstGeom>
          <a:solidFill>
            <a:srgbClr val="FFCC66"/>
          </a:solidFill>
        </p:spPr>
        <p:txBody>
          <a:bodyPr wrap="square" rtlCol="0">
            <a:spAutoFit/>
          </a:bodyPr>
          <a:lstStyle/>
          <a:p>
            <a:r>
              <a:rPr lang="nl-NL" sz="2100" b="1" dirty="0">
                <a:solidFill>
                  <a:schemeClr val="bg1"/>
                </a:solidFill>
              </a:rPr>
              <a:t>15  Want so is dit die wil van God dat julle deur goed te doen die onkunde van die dwase mense tot swye sal bring, 16  as vrymense en nie asof julle die vryheid het as ‘n dekmantel vir die boosheid nie, maar as diensknegte van God. </a:t>
            </a:r>
          </a:p>
        </p:txBody>
      </p:sp>
    </p:spTree>
    <p:extLst>
      <p:ext uri="{BB962C8B-B14F-4D97-AF65-F5344CB8AC3E}">
        <p14:creationId xmlns:p14="http://schemas.microsoft.com/office/powerpoint/2010/main" val="29688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4365231" cy="369332"/>
          </a:xfrm>
          <a:prstGeom prst="rect">
            <a:avLst/>
          </a:prstGeom>
        </p:spPr>
        <p:txBody>
          <a:bodyPr wrap="square">
            <a:spAutoFit/>
          </a:bodyPr>
          <a:lstStyle/>
          <a:p>
            <a:endParaRPr lang="en-US" dirty="0"/>
          </a:p>
        </p:txBody>
      </p:sp>
      <p:sp>
        <p:nvSpPr>
          <p:cNvPr id="3" name="Rectangle 2"/>
          <p:cNvSpPr/>
          <p:nvPr/>
        </p:nvSpPr>
        <p:spPr>
          <a:xfrm>
            <a:off x="251520" y="147990"/>
            <a:ext cx="864096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ZA" sz="3600" b="1" dirty="0"/>
              <a:t>Wat die ongelowiges moet sien t.o.v.:</a:t>
            </a:r>
          </a:p>
        </p:txBody>
      </p:sp>
      <p:sp>
        <p:nvSpPr>
          <p:cNvPr id="4" name="TextBox 3"/>
          <p:cNvSpPr txBox="1"/>
          <p:nvPr/>
        </p:nvSpPr>
        <p:spPr>
          <a:xfrm>
            <a:off x="251520" y="980728"/>
            <a:ext cx="2470647" cy="954107"/>
          </a:xfrm>
          <a:prstGeom prst="rect">
            <a:avLst/>
          </a:prstGeom>
          <a:solidFill>
            <a:srgbClr val="FFC000"/>
          </a:solidFill>
        </p:spPr>
        <p:txBody>
          <a:bodyPr wrap="square" rtlCol="0">
            <a:spAutoFit/>
          </a:bodyPr>
          <a:lstStyle/>
          <a:p>
            <a:r>
              <a:rPr lang="af-ZA" sz="2800" b="1" dirty="0"/>
              <a:t>Werkgewers</a:t>
            </a:r>
          </a:p>
          <a:p>
            <a:r>
              <a:rPr lang="af-ZA" sz="2800" b="1" dirty="0"/>
              <a:t>2:18-25</a:t>
            </a:r>
            <a:endParaRPr lang="en-ZA" sz="2800" dirty="0"/>
          </a:p>
        </p:txBody>
      </p:sp>
      <p:sp>
        <p:nvSpPr>
          <p:cNvPr id="5" name="Rectangle 4"/>
          <p:cNvSpPr/>
          <p:nvPr/>
        </p:nvSpPr>
        <p:spPr>
          <a:xfrm>
            <a:off x="2915816" y="988521"/>
            <a:ext cx="6120680"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nl-NL" sz="2400" b="1" dirty="0"/>
              <a:t>Onderwerping op ‘n besondere manier en met ‘n spesifieke bedoeling</a:t>
            </a:r>
          </a:p>
        </p:txBody>
      </p:sp>
      <p:sp>
        <p:nvSpPr>
          <p:cNvPr id="6" name="TextBox 5"/>
          <p:cNvSpPr txBox="1"/>
          <p:nvPr/>
        </p:nvSpPr>
        <p:spPr>
          <a:xfrm>
            <a:off x="240212" y="2204864"/>
            <a:ext cx="864096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af-ZA" sz="3600" b="1" dirty="0"/>
              <a:t>Besondere manier van onderwerping</a:t>
            </a:r>
            <a:endParaRPr lang="en-ZA" sz="3600" dirty="0"/>
          </a:p>
        </p:txBody>
      </p:sp>
      <p:sp>
        <p:nvSpPr>
          <p:cNvPr id="7" name="TextBox 6"/>
          <p:cNvSpPr txBox="1"/>
          <p:nvPr/>
        </p:nvSpPr>
        <p:spPr>
          <a:xfrm>
            <a:off x="467544" y="3068960"/>
            <a:ext cx="8568952"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nl-NL" sz="2000" dirty="0"/>
              <a:t>Diensknegte, wees julle here onderdanig met alle vrees, nie alleen aan die wat goed en vriendelik is nie, maar ook aan die wat verkeerd is.</a:t>
            </a:r>
          </a:p>
        </p:txBody>
      </p:sp>
      <p:sp>
        <p:nvSpPr>
          <p:cNvPr id="8" name="Rectangle 7"/>
          <p:cNvSpPr/>
          <p:nvPr/>
        </p:nvSpPr>
        <p:spPr>
          <a:xfrm>
            <a:off x="338026" y="3960500"/>
            <a:ext cx="5155579" cy="707886"/>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af-ZA" sz="4000" b="1" dirty="0"/>
              <a:t>Spesifieke bedoeling</a:t>
            </a:r>
            <a:endParaRPr lang="en-ZA" sz="4000" dirty="0"/>
          </a:p>
        </p:txBody>
      </p:sp>
      <p:sp>
        <p:nvSpPr>
          <p:cNvPr id="9" name="Rectangle 8"/>
          <p:cNvSpPr/>
          <p:nvPr/>
        </p:nvSpPr>
        <p:spPr>
          <a:xfrm>
            <a:off x="338026" y="4869160"/>
            <a:ext cx="8698470" cy="193899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nl-NL" sz="2000" dirty="0"/>
              <a:t> Want watter roem is daar as julle verdra wanneer julle sonde doen en geslaan word? Maar as julle verdra wanneer julle goed doen en ly -- dit is genade by God.  </a:t>
            </a:r>
            <a:r>
              <a:rPr lang="nl-NL" sz="2000" baseline="30000" dirty="0"/>
              <a:t>21</a:t>
            </a:r>
            <a:r>
              <a:rPr lang="nl-NL" sz="2000" dirty="0"/>
              <a:t> Want hiertoe is julle geroep, omdat Christus ook vir julle gely het en julle 'n voorbeeld nagelaat het, sodat julle sy voetstappe kan navolg; </a:t>
            </a:r>
          </a:p>
          <a:p>
            <a:endParaRPr lang="en-ZA" sz="2000" dirty="0"/>
          </a:p>
        </p:txBody>
      </p:sp>
    </p:spTree>
    <p:extLst>
      <p:ext uri="{BB962C8B-B14F-4D97-AF65-F5344CB8AC3E}">
        <p14:creationId xmlns:p14="http://schemas.microsoft.com/office/powerpoint/2010/main" val="14092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1296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3600" b="1" dirty="0"/>
              <a:t>Wat die ongelowiges moet sien t.o.v. die:</a:t>
            </a:r>
          </a:p>
        </p:txBody>
      </p:sp>
      <p:sp>
        <p:nvSpPr>
          <p:cNvPr id="3" name="Rectangle 2"/>
          <p:cNvSpPr/>
          <p:nvPr/>
        </p:nvSpPr>
        <p:spPr>
          <a:xfrm>
            <a:off x="247377" y="886972"/>
            <a:ext cx="1836981" cy="1077218"/>
          </a:xfrm>
          <a:prstGeom prst="rect">
            <a:avLst/>
          </a:prstGeom>
          <a:solidFill>
            <a:srgbClr val="FFC000"/>
          </a:solidFill>
        </p:spPr>
        <p:txBody>
          <a:bodyPr wrap="square">
            <a:spAutoFit/>
          </a:bodyPr>
          <a:lstStyle/>
          <a:p>
            <a:r>
              <a:rPr lang="af-ZA" sz="3200" b="1" dirty="0"/>
              <a:t>Huwelik</a:t>
            </a:r>
          </a:p>
          <a:p>
            <a:r>
              <a:rPr lang="af-ZA" sz="3200" b="1" dirty="0"/>
              <a:t>(3:1-7)</a:t>
            </a:r>
            <a:endParaRPr lang="en-ZA" sz="3200" dirty="0"/>
          </a:p>
        </p:txBody>
      </p:sp>
      <p:sp>
        <p:nvSpPr>
          <p:cNvPr id="4" name="Rectangle 3"/>
          <p:cNvSpPr/>
          <p:nvPr/>
        </p:nvSpPr>
        <p:spPr>
          <a:xfrm>
            <a:off x="2286392" y="877295"/>
            <a:ext cx="6698763"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nl-NL" sz="2800" b="1" dirty="0"/>
              <a:t>Vroue: Onderwerping op ‘n besondere manier en met ‘n spesifieke bedoeling</a:t>
            </a:r>
          </a:p>
        </p:txBody>
      </p:sp>
      <p:sp>
        <p:nvSpPr>
          <p:cNvPr id="5" name="TextBox 4"/>
          <p:cNvSpPr txBox="1"/>
          <p:nvPr/>
        </p:nvSpPr>
        <p:spPr>
          <a:xfrm>
            <a:off x="611559" y="2060848"/>
            <a:ext cx="8352927"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af-ZA" sz="2800" b="1" dirty="0"/>
              <a:t>Besondere manier van onderdanig wees</a:t>
            </a:r>
            <a:endParaRPr lang="en-ZA" sz="2800" dirty="0"/>
          </a:p>
        </p:txBody>
      </p:sp>
      <p:sp>
        <p:nvSpPr>
          <p:cNvPr id="6" name="TextBox 5"/>
          <p:cNvSpPr txBox="1"/>
          <p:nvPr/>
        </p:nvSpPr>
        <p:spPr>
          <a:xfrm>
            <a:off x="1149092" y="2622103"/>
            <a:ext cx="7654605"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nl-NL" sz="2400" b="1" dirty="0"/>
              <a:t>Vrouens, julle moet aan julle mans onderdanig wees.</a:t>
            </a:r>
            <a:endParaRPr lang="en-ZA" sz="2400" b="1" dirty="0"/>
          </a:p>
        </p:txBody>
      </p:sp>
      <p:sp>
        <p:nvSpPr>
          <p:cNvPr id="7" name="TextBox 6"/>
          <p:cNvSpPr txBox="1"/>
          <p:nvPr/>
        </p:nvSpPr>
        <p:spPr>
          <a:xfrm>
            <a:off x="1149092" y="3083768"/>
            <a:ext cx="7815394"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nl-NL" b="1" dirty="0"/>
              <a:t> </a:t>
            </a:r>
            <a:r>
              <a:rPr lang="nl-NL" sz="2400" b="1" dirty="0"/>
              <a:t>In die ou dae het die gelowige vrouens </a:t>
            </a:r>
            <a:r>
              <a:rPr lang="nl-NL" sz="2400" b="1" u="sng" dirty="0"/>
              <a:t>wat op God gehoop het</a:t>
            </a:r>
            <a:r>
              <a:rPr lang="nl-NL" sz="2400" b="1" dirty="0"/>
              <a:t>, hulle ook so versier: hulle was aan hulle mans onderdanig.</a:t>
            </a:r>
          </a:p>
        </p:txBody>
      </p:sp>
      <p:sp>
        <p:nvSpPr>
          <p:cNvPr id="8" name="Rectangle 7"/>
          <p:cNvSpPr/>
          <p:nvPr/>
        </p:nvSpPr>
        <p:spPr>
          <a:xfrm>
            <a:off x="611559" y="4437112"/>
            <a:ext cx="8352927" cy="58477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af-ZA" sz="3200" b="1" dirty="0" smtClean="0"/>
              <a:t>Spesifieke bedoeling</a:t>
            </a:r>
            <a:endParaRPr lang="en-ZA" sz="3200" dirty="0"/>
          </a:p>
        </p:txBody>
      </p:sp>
      <p:sp>
        <p:nvSpPr>
          <p:cNvPr id="9" name="Rectangle 8"/>
          <p:cNvSpPr/>
          <p:nvPr/>
        </p:nvSpPr>
        <p:spPr>
          <a:xfrm>
            <a:off x="1149092" y="5116053"/>
            <a:ext cx="7815394" cy="132343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nl-NL" sz="2000" b="1" dirty="0"/>
              <a:t>As daar van julle is met mans wat nie die woord van God glo nie, en die mans sien hoe godvresend julle is en hoe voorbeeldig julle julle gedra, sal hulle vir Christus gewen kan word deur die gedrag van hulle vrouens. </a:t>
            </a:r>
          </a:p>
        </p:txBody>
      </p:sp>
    </p:spTree>
    <p:extLst>
      <p:ext uri="{BB962C8B-B14F-4D97-AF65-F5344CB8AC3E}">
        <p14:creationId xmlns:p14="http://schemas.microsoft.com/office/powerpoint/2010/main" val="154302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6409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ZA" sz="3600" b="1" dirty="0"/>
              <a:t>Wat die ongelowiges moet sien t.o.v.:</a:t>
            </a:r>
            <a:endParaRPr lang="en-US" sz="3600" dirty="0"/>
          </a:p>
        </p:txBody>
      </p:sp>
      <p:sp>
        <p:nvSpPr>
          <p:cNvPr id="3" name="TextBox 2"/>
          <p:cNvSpPr txBox="1"/>
          <p:nvPr/>
        </p:nvSpPr>
        <p:spPr>
          <a:xfrm>
            <a:off x="251520" y="908720"/>
            <a:ext cx="2880320" cy="1138773"/>
          </a:xfrm>
          <a:prstGeom prst="rect">
            <a:avLst/>
          </a:prstGeom>
          <a:solidFill>
            <a:srgbClr val="FFC000"/>
          </a:solidFill>
        </p:spPr>
        <p:txBody>
          <a:bodyPr wrap="square" rtlCol="0">
            <a:spAutoFit/>
          </a:bodyPr>
          <a:lstStyle/>
          <a:p>
            <a:r>
              <a:rPr lang="af-ZA" sz="2800" b="1" dirty="0"/>
              <a:t>Huwelik</a:t>
            </a:r>
          </a:p>
          <a:p>
            <a:r>
              <a:rPr lang="af-ZA" sz="4000" b="1" dirty="0"/>
              <a:t>(3:7)</a:t>
            </a:r>
            <a:endParaRPr lang="en-ZA" sz="4000" dirty="0"/>
          </a:p>
        </p:txBody>
      </p:sp>
      <p:sp>
        <p:nvSpPr>
          <p:cNvPr id="4" name="Rectangle 3"/>
          <p:cNvSpPr/>
          <p:nvPr/>
        </p:nvSpPr>
        <p:spPr>
          <a:xfrm>
            <a:off x="3347864" y="908720"/>
            <a:ext cx="5688632"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nl-NL" sz="2800" b="1" dirty="0"/>
              <a:t>Mans: Onderwerping op ‘n besondere manier en met ‘n spesifieke bedoeling</a:t>
            </a:r>
          </a:p>
        </p:txBody>
      </p:sp>
      <p:sp>
        <p:nvSpPr>
          <p:cNvPr id="5" name="TextBox 4"/>
          <p:cNvSpPr txBox="1"/>
          <p:nvPr/>
        </p:nvSpPr>
        <p:spPr>
          <a:xfrm>
            <a:off x="287524" y="2420888"/>
            <a:ext cx="446449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600" dirty="0" smtClean="0"/>
              <a:t>Onderdanig</a:t>
            </a:r>
            <a:endParaRPr lang="en-US" sz="3600" dirty="0"/>
          </a:p>
        </p:txBody>
      </p:sp>
      <p:sp>
        <p:nvSpPr>
          <p:cNvPr id="6" name="Rectangle 5"/>
          <p:cNvSpPr/>
          <p:nvPr/>
        </p:nvSpPr>
        <p:spPr>
          <a:xfrm>
            <a:off x="467544" y="3284984"/>
            <a:ext cx="8568952"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nl-NL" sz="2400" dirty="0"/>
              <a:t>Net so moet julle, manne, verstandig met hulle saamlewe en aan die vroulike geslag, as die swakkere, eer bewys, </a:t>
            </a:r>
            <a:r>
              <a:rPr lang="nl-NL" sz="2400" dirty="0" smtClean="0"/>
              <a:t>...- </a:t>
            </a:r>
            <a:endParaRPr lang="en-ZA" sz="2400" dirty="0"/>
          </a:p>
        </p:txBody>
      </p:sp>
      <p:sp>
        <p:nvSpPr>
          <p:cNvPr id="7" name="Rectangle 6"/>
          <p:cNvSpPr/>
          <p:nvPr/>
        </p:nvSpPr>
        <p:spPr>
          <a:xfrm>
            <a:off x="476512" y="6324806"/>
            <a:ext cx="8575186"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nl-NL" sz="2400" dirty="0" smtClean="0"/>
              <a:t>sodat </a:t>
            </a:r>
            <a:r>
              <a:rPr lang="nl-NL" sz="2400" dirty="0"/>
              <a:t>julle gebede nie verhinder mag word nie. </a:t>
            </a:r>
          </a:p>
        </p:txBody>
      </p:sp>
      <p:sp>
        <p:nvSpPr>
          <p:cNvPr id="8" name="TextBox 7"/>
          <p:cNvSpPr txBox="1"/>
          <p:nvPr/>
        </p:nvSpPr>
        <p:spPr>
          <a:xfrm>
            <a:off x="346278" y="4401978"/>
            <a:ext cx="468052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600" dirty="0" smtClean="0"/>
              <a:t>Bedoeling</a:t>
            </a:r>
            <a:endParaRPr lang="en-US" sz="3600" dirty="0"/>
          </a:p>
        </p:txBody>
      </p:sp>
      <p:sp>
        <p:nvSpPr>
          <p:cNvPr id="9" name="TextBox 8"/>
          <p:cNvSpPr txBox="1"/>
          <p:nvPr/>
        </p:nvSpPr>
        <p:spPr>
          <a:xfrm>
            <a:off x="474296" y="5256477"/>
            <a:ext cx="8496944"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nl-NL" sz="2400" dirty="0"/>
              <a:t>omdat julle ook mede-erfgename van die genade van die lewe is </a:t>
            </a:r>
            <a:endParaRPr lang="en-US" sz="2400" dirty="0"/>
          </a:p>
        </p:txBody>
      </p:sp>
    </p:spTree>
    <p:extLst>
      <p:ext uri="{BB962C8B-B14F-4D97-AF65-F5344CB8AC3E}">
        <p14:creationId xmlns:p14="http://schemas.microsoft.com/office/powerpoint/2010/main" val="342745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ppt_w</p:attrName>
                                        </p:attrNameLst>
                                      </p:cBhvr>
                                      <p:tavLst>
                                        <p:tav tm="0" fmla="#ppt_w*sin(2.5*pi*$)">
                                          <p:val>
                                            <p:fltVal val="0"/>
                                          </p:val>
                                        </p:tav>
                                        <p:tav tm="100000">
                                          <p:val>
                                            <p:fltVal val="1"/>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072" y="116632"/>
            <a:ext cx="7994496"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ZA" sz="3600" b="1" dirty="0"/>
              <a:t>Wat die ongelowiges moet sien t.o.v.:</a:t>
            </a:r>
          </a:p>
        </p:txBody>
      </p:sp>
      <p:sp>
        <p:nvSpPr>
          <p:cNvPr id="3" name="Rectangle 2"/>
          <p:cNvSpPr/>
          <p:nvPr/>
        </p:nvSpPr>
        <p:spPr>
          <a:xfrm>
            <a:off x="265470" y="908720"/>
            <a:ext cx="1994762" cy="1384995"/>
          </a:xfrm>
          <a:prstGeom prst="rect">
            <a:avLst/>
          </a:prstGeom>
          <a:solidFill>
            <a:srgbClr val="FFC000"/>
          </a:solidFill>
        </p:spPr>
        <p:txBody>
          <a:bodyPr wrap="square">
            <a:spAutoFit/>
          </a:bodyPr>
          <a:lstStyle/>
          <a:p>
            <a:r>
              <a:rPr lang="af-ZA" sz="2800" b="1" dirty="0"/>
              <a:t>Algemene gedrag</a:t>
            </a:r>
          </a:p>
          <a:p>
            <a:r>
              <a:rPr lang="af-ZA" sz="2800" b="1" dirty="0"/>
              <a:t>(3:8-12)</a:t>
            </a:r>
          </a:p>
        </p:txBody>
      </p:sp>
      <p:sp>
        <p:nvSpPr>
          <p:cNvPr id="4" name="TextBox 3"/>
          <p:cNvSpPr txBox="1"/>
          <p:nvPr/>
        </p:nvSpPr>
        <p:spPr>
          <a:xfrm>
            <a:off x="2483768" y="908720"/>
            <a:ext cx="6266304"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sz="3200" b="1" dirty="0"/>
              <a:t>Onderdanig op ‘n besondere manier en met ‘n spesifieke bedoeling</a:t>
            </a:r>
          </a:p>
        </p:txBody>
      </p:sp>
      <p:sp>
        <p:nvSpPr>
          <p:cNvPr id="5" name="TextBox 4"/>
          <p:cNvSpPr txBox="1"/>
          <p:nvPr/>
        </p:nvSpPr>
        <p:spPr>
          <a:xfrm>
            <a:off x="395536" y="2636912"/>
            <a:ext cx="2520280"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dirty="0" smtClean="0"/>
              <a:t>Onderdanig</a:t>
            </a:r>
            <a:endParaRPr lang="en-US" sz="3200" dirty="0"/>
          </a:p>
        </p:txBody>
      </p:sp>
      <p:sp>
        <p:nvSpPr>
          <p:cNvPr id="6" name="Rectangle 5"/>
          <p:cNvSpPr/>
          <p:nvPr/>
        </p:nvSpPr>
        <p:spPr>
          <a:xfrm>
            <a:off x="1198355" y="3455327"/>
            <a:ext cx="7694125"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nl-NL" sz="3200" b="1" dirty="0"/>
              <a:t>Eensgesind, medelydend, liefdevol, goedhartig, nederig, vergewe en </a:t>
            </a:r>
            <a:r>
              <a:rPr lang="en-ZA" sz="3200" b="1" dirty="0"/>
              <a:t>seën.</a:t>
            </a:r>
            <a:endParaRPr lang="nl-NL" sz="3200" b="1" dirty="0"/>
          </a:p>
        </p:txBody>
      </p:sp>
      <p:sp>
        <p:nvSpPr>
          <p:cNvPr id="7" name="TextBox 6"/>
          <p:cNvSpPr txBox="1"/>
          <p:nvPr/>
        </p:nvSpPr>
        <p:spPr>
          <a:xfrm>
            <a:off x="395536" y="4725143"/>
            <a:ext cx="2275925"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dirty="0" smtClean="0"/>
              <a:t>Bedoeling</a:t>
            </a:r>
            <a:endParaRPr lang="en-US" sz="3200" dirty="0"/>
          </a:p>
        </p:txBody>
      </p:sp>
      <p:sp>
        <p:nvSpPr>
          <p:cNvPr id="8" name="Rectangle 7"/>
          <p:cNvSpPr/>
          <p:nvPr/>
        </p:nvSpPr>
        <p:spPr>
          <a:xfrm>
            <a:off x="1176650" y="5445224"/>
            <a:ext cx="7715829"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nl-NL" sz="2400" dirty="0" smtClean="0"/>
              <a:t>3:12- Want </a:t>
            </a:r>
            <a:r>
              <a:rPr lang="nl-NL" sz="2400" dirty="0"/>
              <a:t>die oë van die Here is op die regverdiges en sy ore tot hulle gebed, maar die aangesig van die Here is teen die kwaaddoeners. </a:t>
            </a:r>
          </a:p>
        </p:txBody>
      </p:sp>
    </p:spTree>
    <p:extLst>
      <p:ext uri="{BB962C8B-B14F-4D97-AF65-F5344CB8AC3E}">
        <p14:creationId xmlns:p14="http://schemas.microsoft.com/office/powerpoint/2010/main" val="38601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223726"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ZA" sz="4000" b="1" dirty="0"/>
              <a:t>Wat die ongelowiges moet sien in:</a:t>
            </a:r>
          </a:p>
        </p:txBody>
      </p:sp>
      <p:sp>
        <p:nvSpPr>
          <p:cNvPr id="3" name="TextBox 2"/>
          <p:cNvSpPr txBox="1"/>
          <p:nvPr/>
        </p:nvSpPr>
        <p:spPr>
          <a:xfrm>
            <a:off x="251520" y="1052736"/>
            <a:ext cx="4608512" cy="1569660"/>
          </a:xfrm>
          <a:prstGeom prst="rect">
            <a:avLst/>
          </a:prstGeom>
          <a:solidFill>
            <a:srgbClr val="FFC000"/>
          </a:solidFill>
        </p:spPr>
        <p:txBody>
          <a:bodyPr wrap="square" rtlCol="0">
            <a:spAutoFit/>
          </a:bodyPr>
          <a:lstStyle/>
          <a:p>
            <a:r>
              <a:rPr lang="en-ZA" sz="3200" b="1" dirty="0"/>
              <a:t>Vyandige verhoudings (lyding)</a:t>
            </a:r>
          </a:p>
          <a:p>
            <a:r>
              <a:rPr lang="en-ZA" sz="3200" b="1" dirty="0"/>
              <a:t>(3:13-4:11)</a:t>
            </a:r>
          </a:p>
        </p:txBody>
      </p:sp>
      <p:sp>
        <p:nvSpPr>
          <p:cNvPr id="4" name="Rectangle 3"/>
          <p:cNvSpPr/>
          <p:nvPr/>
        </p:nvSpPr>
        <p:spPr>
          <a:xfrm>
            <a:off x="971600" y="2782669"/>
            <a:ext cx="763284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ZA" sz="2400" b="1" dirty="0"/>
              <a:t>Sonder vrees met </a:t>
            </a:r>
            <a:r>
              <a:rPr lang="en-ZA" sz="2400" b="1" u="sng" dirty="0"/>
              <a:t>eerbied vir Christus</a:t>
            </a:r>
            <a:r>
              <a:rPr lang="en-ZA" sz="2400" b="1" dirty="0"/>
              <a:t> in julle harte (</a:t>
            </a:r>
            <a:r>
              <a:rPr lang="af-ZA" sz="2400" b="1" dirty="0"/>
              <a:t>3:13-17</a:t>
            </a:r>
            <a:r>
              <a:rPr lang="en-ZA" sz="2400" b="1" dirty="0"/>
              <a:t>)</a:t>
            </a:r>
            <a:endParaRPr lang="nl-NL" sz="2400" b="1" dirty="0"/>
          </a:p>
        </p:txBody>
      </p:sp>
      <p:sp>
        <p:nvSpPr>
          <p:cNvPr id="5" name="TextBox 4"/>
          <p:cNvSpPr txBox="1"/>
          <p:nvPr/>
        </p:nvSpPr>
        <p:spPr>
          <a:xfrm>
            <a:off x="971600" y="3702116"/>
            <a:ext cx="763284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ZA" sz="2400" b="1" dirty="0"/>
              <a:t>Sonder vrees met </a:t>
            </a:r>
            <a:r>
              <a:rPr lang="en-ZA" sz="2400" b="1" u="sng" dirty="0"/>
              <a:t>Christus se lyding</a:t>
            </a:r>
            <a:r>
              <a:rPr lang="en-ZA" sz="2400" b="1" dirty="0"/>
              <a:t> in die oog </a:t>
            </a:r>
            <a:endParaRPr lang="en-ZA" sz="2400" b="1" dirty="0" smtClean="0"/>
          </a:p>
          <a:p>
            <a:r>
              <a:rPr lang="en-ZA" sz="2400" b="1" dirty="0" smtClean="0"/>
              <a:t>(</a:t>
            </a:r>
            <a:r>
              <a:rPr lang="af-ZA" sz="2400" b="1" dirty="0"/>
              <a:t>3:18-22</a:t>
            </a:r>
            <a:r>
              <a:rPr lang="en-ZA" sz="2400" b="1" dirty="0"/>
              <a:t>)</a:t>
            </a:r>
            <a:endParaRPr lang="nl-NL" sz="2400" b="1" dirty="0"/>
          </a:p>
        </p:txBody>
      </p:sp>
      <p:sp>
        <p:nvSpPr>
          <p:cNvPr id="6" name="TextBox 5"/>
          <p:cNvSpPr txBox="1"/>
          <p:nvPr/>
        </p:nvSpPr>
        <p:spPr>
          <a:xfrm>
            <a:off x="971600" y="4679608"/>
            <a:ext cx="763284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ZA" sz="2400" b="1" dirty="0"/>
              <a:t>Sonder vrees met </a:t>
            </a:r>
            <a:r>
              <a:rPr lang="en-ZA" sz="2400" b="1" u="sng" dirty="0"/>
              <a:t>Christus se oorwinning</a:t>
            </a:r>
            <a:r>
              <a:rPr lang="en-ZA" sz="2400" b="1" dirty="0"/>
              <a:t> in die oog (</a:t>
            </a:r>
            <a:r>
              <a:rPr lang="af-ZA" sz="2400" b="1" dirty="0"/>
              <a:t>4:1-6</a:t>
            </a:r>
            <a:r>
              <a:rPr lang="en-ZA" sz="2400" b="1" dirty="0"/>
              <a:t>)</a:t>
            </a:r>
            <a:endParaRPr lang="nl-NL" sz="2400" b="1" dirty="0"/>
          </a:p>
        </p:txBody>
      </p:sp>
      <p:sp>
        <p:nvSpPr>
          <p:cNvPr id="7" name="TextBox 6"/>
          <p:cNvSpPr txBox="1"/>
          <p:nvPr/>
        </p:nvSpPr>
        <p:spPr>
          <a:xfrm>
            <a:off x="971600" y="5661248"/>
            <a:ext cx="770485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ZA" sz="2400" b="1" dirty="0"/>
              <a:t>Sonder vrees</a:t>
            </a:r>
            <a:r>
              <a:rPr lang="nl-NL" sz="2400" b="1" dirty="0"/>
              <a:t> met </a:t>
            </a:r>
            <a:r>
              <a:rPr lang="nl-NL" sz="2400" b="1" u="sng" dirty="0"/>
              <a:t>Christus se wederkoms</a:t>
            </a:r>
            <a:r>
              <a:rPr lang="nl-NL" sz="2400" b="1" dirty="0"/>
              <a:t> in die oog (4:</a:t>
            </a:r>
            <a:r>
              <a:rPr lang="af-ZA" sz="2400" b="1" dirty="0"/>
              <a:t>7-11</a:t>
            </a:r>
            <a:r>
              <a:rPr lang="nl-NL" sz="2400" b="1" dirty="0"/>
              <a:t>).</a:t>
            </a:r>
          </a:p>
        </p:txBody>
      </p:sp>
    </p:spTree>
    <p:extLst>
      <p:ext uri="{BB962C8B-B14F-4D97-AF65-F5344CB8AC3E}">
        <p14:creationId xmlns:p14="http://schemas.microsoft.com/office/powerpoint/2010/main" val="69319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heel(1)">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1296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f-ZA" sz="3200" b="1" dirty="0"/>
              <a:t>1 Pet 4:12-19: Samevattende opdrag in verband met die verhouding met vyandiges.</a:t>
            </a:r>
            <a:endParaRPr lang="en-ZA" sz="3200" dirty="0"/>
          </a:p>
        </p:txBody>
      </p:sp>
      <p:sp>
        <p:nvSpPr>
          <p:cNvPr id="3" name="Rectangle 2"/>
          <p:cNvSpPr/>
          <p:nvPr/>
        </p:nvSpPr>
        <p:spPr>
          <a:xfrm>
            <a:off x="1043608" y="1412776"/>
            <a:ext cx="7848872"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nl-NL" sz="2400" dirty="0" smtClean="0"/>
              <a:t>1 Pet 4:  </a:t>
            </a:r>
            <a:r>
              <a:rPr lang="nl-NL" sz="2400" baseline="30000" dirty="0"/>
              <a:t>13</a:t>
            </a:r>
            <a:r>
              <a:rPr lang="nl-NL" sz="2400" dirty="0"/>
              <a:t> maar namate julle gemeenskap het aan die lyde van Christus, moet julle bly wees, sodat julle ook by die openbaring van sy heerlikheid met blydskap kan jubel. </a:t>
            </a:r>
          </a:p>
        </p:txBody>
      </p:sp>
      <p:sp>
        <p:nvSpPr>
          <p:cNvPr id="4" name="TextBox 3"/>
          <p:cNvSpPr txBox="1"/>
          <p:nvPr/>
        </p:nvSpPr>
        <p:spPr>
          <a:xfrm>
            <a:off x="1043608" y="3573016"/>
            <a:ext cx="7848872" cy="138499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nl-NL" dirty="0"/>
              <a:t> </a:t>
            </a:r>
            <a:r>
              <a:rPr lang="nl-NL" sz="2800" dirty="0" smtClean="0"/>
              <a:t>1 Pet  4: </a:t>
            </a:r>
            <a:r>
              <a:rPr lang="nl-NL" sz="2800" baseline="30000" dirty="0" smtClean="0"/>
              <a:t>19</a:t>
            </a:r>
            <a:r>
              <a:rPr lang="nl-NL" sz="2800" dirty="0" smtClean="0"/>
              <a:t> </a:t>
            </a:r>
            <a:r>
              <a:rPr lang="nl-NL" sz="2800" dirty="0"/>
              <a:t>So laat dan ook die wat volgens die wil van God ly, hulle siele aan Hom as die getroue Skepper toevertrou met goeie dade. </a:t>
            </a:r>
          </a:p>
        </p:txBody>
      </p:sp>
    </p:spTree>
    <p:extLst>
      <p:ext uri="{BB962C8B-B14F-4D97-AF65-F5344CB8AC3E}">
        <p14:creationId xmlns:p14="http://schemas.microsoft.com/office/powerpoint/2010/main" val="135917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79928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4000" b="1" dirty="0"/>
              <a:t>Weer net: Die oorhoofse prentjie</a:t>
            </a:r>
          </a:p>
        </p:txBody>
      </p:sp>
      <p:sp>
        <p:nvSpPr>
          <p:cNvPr id="3" name="Rectangle 2"/>
          <p:cNvSpPr/>
          <p:nvPr/>
        </p:nvSpPr>
        <p:spPr>
          <a:xfrm>
            <a:off x="143508" y="1844824"/>
            <a:ext cx="4176464" cy="3416320"/>
          </a:xfrm>
          <a:prstGeom prst="rect">
            <a:avLst/>
          </a:prstGeom>
          <a:solidFill>
            <a:srgbClr val="00B050"/>
          </a:solidFill>
        </p:spPr>
        <p:txBody>
          <a:bodyPr wrap="square">
            <a:spAutoFit/>
          </a:bodyPr>
          <a:lstStyle/>
          <a:p>
            <a:r>
              <a:rPr lang="af-ZA" sz="3600" b="1" dirty="0">
                <a:solidFill>
                  <a:srgbClr val="FFFF00"/>
                </a:solidFill>
              </a:rPr>
              <a:t>2:11-5:11   </a:t>
            </a:r>
          </a:p>
          <a:p>
            <a:r>
              <a:rPr lang="af-ZA" sz="3600" b="1" dirty="0">
                <a:solidFill>
                  <a:srgbClr val="FFFF00"/>
                </a:solidFill>
              </a:rPr>
              <a:t>In verhoudinge God te gehoorsaam en Hom so te verheerlik</a:t>
            </a:r>
            <a:endParaRPr lang="en-ZA" sz="3600" dirty="0">
              <a:solidFill>
                <a:srgbClr val="FFFF00"/>
              </a:solidFill>
            </a:endParaRPr>
          </a:p>
        </p:txBody>
      </p:sp>
      <p:sp>
        <p:nvSpPr>
          <p:cNvPr id="4" name="Rectangle 3"/>
          <p:cNvSpPr/>
          <p:nvPr/>
        </p:nvSpPr>
        <p:spPr>
          <a:xfrm>
            <a:off x="5508104" y="1197921"/>
            <a:ext cx="3456383"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f-ZA" sz="2400" b="1" dirty="0"/>
              <a:t>1:13-25   Vestig jou hoop op die genade en lewe daarom heilig.</a:t>
            </a:r>
            <a:endParaRPr lang="en-ZA" sz="2400" dirty="0"/>
          </a:p>
        </p:txBody>
      </p:sp>
      <p:sp>
        <p:nvSpPr>
          <p:cNvPr id="5" name="Rectangle 4"/>
          <p:cNvSpPr/>
          <p:nvPr/>
        </p:nvSpPr>
        <p:spPr>
          <a:xfrm>
            <a:off x="5508104" y="2708920"/>
            <a:ext cx="3456383"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f-ZA" sz="2800" b="1" dirty="0"/>
              <a:t>2:1-10   Groei in die geloof.</a:t>
            </a:r>
            <a:endParaRPr lang="en-ZA" sz="2800" dirty="0"/>
          </a:p>
        </p:txBody>
      </p:sp>
      <p:cxnSp>
        <p:nvCxnSpPr>
          <p:cNvPr id="7" name="Straight Arrow Connector 6"/>
          <p:cNvCxnSpPr>
            <a:stCxn id="3" idx="3"/>
          </p:cNvCxnSpPr>
          <p:nvPr/>
        </p:nvCxnSpPr>
        <p:spPr>
          <a:xfrm flipV="1">
            <a:off x="4319972" y="1844824"/>
            <a:ext cx="1044116" cy="170816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p:cNvCxnSpPr>
          <p:nvPr/>
        </p:nvCxnSpPr>
        <p:spPr>
          <a:xfrm flipV="1">
            <a:off x="4319972" y="3185973"/>
            <a:ext cx="1044116" cy="367011"/>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508104" y="3861048"/>
            <a:ext cx="3456383"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f-ZA" sz="2800" b="1" dirty="0"/>
              <a:t>2:11-4:19 Gehoorsaam God in verhoudings.</a:t>
            </a:r>
            <a:endParaRPr lang="en-ZA" sz="2800" b="1" dirty="0"/>
          </a:p>
        </p:txBody>
      </p:sp>
      <p:cxnSp>
        <p:nvCxnSpPr>
          <p:cNvPr id="12" name="Straight Arrow Connector 11"/>
          <p:cNvCxnSpPr>
            <a:stCxn id="3" idx="3"/>
          </p:cNvCxnSpPr>
          <p:nvPr/>
        </p:nvCxnSpPr>
        <p:spPr>
          <a:xfrm>
            <a:off x="4319972" y="3552984"/>
            <a:ext cx="1044116" cy="884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08104" y="5373216"/>
            <a:ext cx="3456383" cy="107721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3200" b="1" dirty="0">
                <a:solidFill>
                  <a:schemeClr val="bg2">
                    <a:lumMod val="50000"/>
                  </a:schemeClr>
                </a:solidFill>
              </a:rPr>
              <a:t>5:1-11 Loof God in die kerk.</a:t>
            </a:r>
          </a:p>
        </p:txBody>
      </p:sp>
      <p:cxnSp>
        <p:nvCxnSpPr>
          <p:cNvPr id="15" name="Straight Arrow Connector 14"/>
          <p:cNvCxnSpPr>
            <a:stCxn id="3" idx="3"/>
          </p:cNvCxnSpPr>
          <p:nvPr/>
        </p:nvCxnSpPr>
        <p:spPr>
          <a:xfrm>
            <a:off x="4319972" y="3552984"/>
            <a:ext cx="1044116" cy="22522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44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80">
                                          <p:stCondLst>
                                            <p:cond delay="0"/>
                                          </p:stCondLst>
                                        </p:cTn>
                                        <p:tgtEl>
                                          <p:spTgt spid="13"/>
                                        </p:tgtEl>
                                      </p:cBhvr>
                                    </p:animEffect>
                                    <p:anim calcmode="lin" valueType="num">
                                      <p:cBhvr>
                                        <p:cTn id="3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8" dur="26">
                                          <p:stCondLst>
                                            <p:cond delay="650"/>
                                          </p:stCondLst>
                                        </p:cTn>
                                        <p:tgtEl>
                                          <p:spTgt spid="13"/>
                                        </p:tgtEl>
                                      </p:cBhvr>
                                      <p:to x="100000" y="60000"/>
                                    </p:animScale>
                                    <p:animScale>
                                      <p:cBhvr>
                                        <p:cTn id="39" dur="166" decel="50000">
                                          <p:stCondLst>
                                            <p:cond delay="676"/>
                                          </p:stCondLst>
                                        </p:cTn>
                                        <p:tgtEl>
                                          <p:spTgt spid="13"/>
                                        </p:tgtEl>
                                      </p:cBhvr>
                                      <p:to x="100000" y="100000"/>
                                    </p:animScale>
                                    <p:animScale>
                                      <p:cBhvr>
                                        <p:cTn id="40" dur="26">
                                          <p:stCondLst>
                                            <p:cond delay="1312"/>
                                          </p:stCondLst>
                                        </p:cTn>
                                        <p:tgtEl>
                                          <p:spTgt spid="13"/>
                                        </p:tgtEl>
                                      </p:cBhvr>
                                      <p:to x="100000" y="80000"/>
                                    </p:animScale>
                                    <p:animScale>
                                      <p:cBhvr>
                                        <p:cTn id="41" dur="166" decel="50000">
                                          <p:stCondLst>
                                            <p:cond delay="1338"/>
                                          </p:stCondLst>
                                        </p:cTn>
                                        <p:tgtEl>
                                          <p:spTgt spid="13"/>
                                        </p:tgtEl>
                                      </p:cBhvr>
                                      <p:to x="100000" y="100000"/>
                                    </p:animScale>
                                    <p:animScale>
                                      <p:cBhvr>
                                        <p:cTn id="42" dur="26">
                                          <p:stCondLst>
                                            <p:cond delay="1642"/>
                                          </p:stCondLst>
                                        </p:cTn>
                                        <p:tgtEl>
                                          <p:spTgt spid="13"/>
                                        </p:tgtEl>
                                      </p:cBhvr>
                                      <p:to x="100000" y="90000"/>
                                    </p:animScale>
                                    <p:animScale>
                                      <p:cBhvr>
                                        <p:cTn id="43" dur="166" decel="50000">
                                          <p:stCondLst>
                                            <p:cond delay="1668"/>
                                          </p:stCondLst>
                                        </p:cTn>
                                        <p:tgtEl>
                                          <p:spTgt spid="13"/>
                                        </p:tgtEl>
                                      </p:cBhvr>
                                      <p:to x="100000" y="100000"/>
                                    </p:animScale>
                                    <p:animScale>
                                      <p:cBhvr>
                                        <p:cTn id="44" dur="26">
                                          <p:stCondLst>
                                            <p:cond delay="1808"/>
                                          </p:stCondLst>
                                        </p:cTn>
                                        <p:tgtEl>
                                          <p:spTgt spid="13"/>
                                        </p:tgtEl>
                                      </p:cBhvr>
                                      <p:to x="100000" y="95000"/>
                                    </p:animScale>
                                    <p:animScale>
                                      <p:cBhvr>
                                        <p:cTn id="4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7455887" cy="83099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ZA" sz="4400" b="1" dirty="0"/>
              <a:t>5:1-11 Loof God in die </a:t>
            </a:r>
            <a:r>
              <a:rPr lang="en-ZA" sz="4800" b="1" dirty="0"/>
              <a:t>kerk</a:t>
            </a:r>
            <a:r>
              <a:rPr lang="en-ZA" sz="4400" b="1" dirty="0"/>
              <a:t>.</a:t>
            </a:r>
          </a:p>
        </p:txBody>
      </p:sp>
      <p:sp>
        <p:nvSpPr>
          <p:cNvPr id="3" name="Rectangle 2"/>
          <p:cNvSpPr/>
          <p:nvPr/>
        </p:nvSpPr>
        <p:spPr>
          <a:xfrm>
            <a:off x="107504" y="1196752"/>
            <a:ext cx="8712968"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nl-NL" sz="2800" b="1" cap="all" dirty="0"/>
              <a:t>5:1-4: </a:t>
            </a:r>
            <a:r>
              <a:rPr lang="nl-NL" sz="2800" b="1" dirty="0"/>
              <a:t>Opdrag aan ouderlinge oor gedrag binne die kerk.</a:t>
            </a:r>
            <a:endParaRPr lang="en-ZA" sz="2800" b="1" dirty="0"/>
          </a:p>
        </p:txBody>
      </p:sp>
      <p:sp>
        <p:nvSpPr>
          <p:cNvPr id="4" name="Rectangle 3"/>
          <p:cNvSpPr/>
          <p:nvPr/>
        </p:nvSpPr>
        <p:spPr>
          <a:xfrm>
            <a:off x="1619672" y="2420888"/>
            <a:ext cx="720080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nl-NL" sz="2000" dirty="0" smtClean="0"/>
              <a:t>1 Pet 5: </a:t>
            </a:r>
            <a:r>
              <a:rPr lang="nl-NL" sz="2000" baseline="30000" dirty="0"/>
              <a:t>2</a:t>
            </a:r>
            <a:r>
              <a:rPr lang="nl-NL" sz="2000" dirty="0"/>
              <a:t> Hou as herders </a:t>
            </a:r>
            <a:r>
              <a:rPr lang="nl-NL" sz="2000" u="sng" dirty="0"/>
              <a:t>toesig </a:t>
            </a:r>
            <a:r>
              <a:rPr lang="nl-NL" sz="2000" dirty="0"/>
              <a:t>oor die kudde van God wat </a:t>
            </a:r>
            <a:r>
              <a:rPr lang="nl-NL" sz="2000" u="sng" dirty="0"/>
              <a:t>onder julle is</a:t>
            </a:r>
            <a:r>
              <a:rPr lang="nl-NL" sz="2000" dirty="0"/>
              <a:t>, nie uit dwang nie, maar gewilliglik; nie om vuil gewin nie, maar met bereidwilligheid; </a:t>
            </a:r>
            <a:endParaRPr lang="en-US" sz="2000" dirty="0"/>
          </a:p>
        </p:txBody>
      </p:sp>
      <p:sp>
        <p:nvSpPr>
          <p:cNvPr id="5" name="Rectangle 4"/>
          <p:cNvSpPr/>
          <p:nvPr/>
        </p:nvSpPr>
        <p:spPr>
          <a:xfrm>
            <a:off x="251520" y="3752166"/>
            <a:ext cx="8568952"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af-ZA" sz="2800" b="1" dirty="0"/>
              <a:t>5:5-7: Opdragte aan jongeres en aan almal rakende gedrag binne die kerk.</a:t>
            </a:r>
            <a:endParaRPr lang="en-ZA" sz="2800" b="1" dirty="0"/>
          </a:p>
        </p:txBody>
      </p:sp>
      <p:sp>
        <p:nvSpPr>
          <p:cNvPr id="6" name="Rectangle 5"/>
          <p:cNvSpPr/>
          <p:nvPr/>
        </p:nvSpPr>
        <p:spPr>
          <a:xfrm>
            <a:off x="899592" y="5013176"/>
            <a:ext cx="7920880"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nl-NL" sz="2800" b="1" cap="all" dirty="0"/>
              <a:t>5:8-11: S</a:t>
            </a:r>
            <a:r>
              <a:rPr lang="nl-NL" sz="2800" b="1" dirty="0"/>
              <a:t>amevattende opdrag aan die hele gemeente.</a:t>
            </a:r>
            <a:endParaRPr lang="en-ZA" sz="2800" b="1" dirty="0"/>
          </a:p>
        </p:txBody>
      </p:sp>
    </p:spTree>
    <p:extLst>
      <p:ext uri="{BB962C8B-B14F-4D97-AF65-F5344CB8AC3E}">
        <p14:creationId xmlns:p14="http://schemas.microsoft.com/office/powerpoint/2010/main" val="329714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5" y="0"/>
            <a:ext cx="122413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Slot</a:t>
            </a:r>
            <a:endParaRPr lang="en-US" sz="3600" dirty="0"/>
          </a:p>
        </p:txBody>
      </p:sp>
      <p:sp>
        <p:nvSpPr>
          <p:cNvPr id="3" name="Rectangle 2"/>
          <p:cNvSpPr/>
          <p:nvPr/>
        </p:nvSpPr>
        <p:spPr>
          <a:xfrm>
            <a:off x="461322" y="666829"/>
            <a:ext cx="4307589" cy="58477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af-ZA" sz="3200" b="1" dirty="0"/>
              <a:t>Die doel met die brief</a:t>
            </a:r>
            <a:endParaRPr lang="en-ZA" sz="3200" b="1" dirty="0"/>
          </a:p>
        </p:txBody>
      </p:sp>
      <p:sp>
        <p:nvSpPr>
          <p:cNvPr id="4" name="Rectangle 3"/>
          <p:cNvSpPr/>
          <p:nvPr/>
        </p:nvSpPr>
        <p:spPr>
          <a:xfrm>
            <a:off x="1259632" y="1412775"/>
            <a:ext cx="7848872"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nl-NL" sz="2400" b="1" dirty="0"/>
              <a:t>Ek het geskrywe om julle te bemoedig en julle te verseker dat hierdie dinge die ware genade van God is. Staan hierin vas!</a:t>
            </a:r>
          </a:p>
        </p:txBody>
      </p:sp>
      <p:cxnSp>
        <p:nvCxnSpPr>
          <p:cNvPr id="6" name="Elbow Connector 5"/>
          <p:cNvCxnSpPr>
            <a:endCxn id="4" idx="1"/>
          </p:cNvCxnSpPr>
          <p:nvPr/>
        </p:nvCxnSpPr>
        <p:spPr>
          <a:xfrm rot="16200000" flipH="1">
            <a:off x="575556" y="1328863"/>
            <a:ext cx="720081" cy="64807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904" y="2686823"/>
            <a:ext cx="288032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dirty="0" smtClean="0"/>
              <a:t>Groete oordra</a:t>
            </a:r>
            <a:endParaRPr lang="en-US" sz="3200" dirty="0"/>
          </a:p>
        </p:txBody>
      </p:sp>
      <p:sp>
        <p:nvSpPr>
          <p:cNvPr id="12" name="TextBox 11"/>
          <p:cNvSpPr txBox="1"/>
          <p:nvPr/>
        </p:nvSpPr>
        <p:spPr>
          <a:xfrm>
            <a:off x="1422684" y="3410999"/>
            <a:ext cx="7704856"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sz="2800" baseline="30000" dirty="0" smtClean="0"/>
              <a:t>1 Pet.5: 13</a:t>
            </a:r>
            <a:r>
              <a:rPr lang="nl-NL" sz="2800" dirty="0" smtClean="0"/>
              <a:t> </a:t>
            </a:r>
            <a:r>
              <a:rPr lang="nl-NL" sz="2800" dirty="0"/>
              <a:t>Die mede-uitverkorene in Babilon en Markus, my seun, groet julle. </a:t>
            </a:r>
            <a:endParaRPr lang="nl-NL" sz="2800" b="1" dirty="0"/>
          </a:p>
        </p:txBody>
      </p:sp>
      <p:cxnSp>
        <p:nvCxnSpPr>
          <p:cNvPr id="14" name="Elbow Connector 13"/>
          <p:cNvCxnSpPr/>
          <p:nvPr/>
        </p:nvCxnSpPr>
        <p:spPr>
          <a:xfrm>
            <a:off x="789438" y="3341200"/>
            <a:ext cx="648073" cy="576066"/>
          </a:xfrm>
          <a:prstGeom prst="bentConnector3">
            <a:avLst>
              <a:gd name="adj1" fmla="val -54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83567" y="4440719"/>
            <a:ext cx="5607625" cy="58477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af-ZA" sz="3200" b="1" dirty="0"/>
              <a:t>Opdrag in verband met </a:t>
            </a:r>
            <a:r>
              <a:rPr lang="af-ZA" sz="3200" b="1" i="1" dirty="0"/>
              <a:t>groet</a:t>
            </a:r>
            <a:endParaRPr lang="en-ZA" sz="3200" b="1" dirty="0"/>
          </a:p>
        </p:txBody>
      </p:sp>
      <p:cxnSp>
        <p:nvCxnSpPr>
          <p:cNvPr id="22" name="Elbow Connector 21"/>
          <p:cNvCxnSpPr/>
          <p:nvPr/>
        </p:nvCxnSpPr>
        <p:spPr>
          <a:xfrm rot="16200000" flipH="1">
            <a:off x="187442" y="3763109"/>
            <a:ext cx="954106" cy="249885"/>
          </a:xfrm>
          <a:prstGeom prst="bentConnector3">
            <a:avLst>
              <a:gd name="adj1" fmla="val 50000"/>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59633" y="5157192"/>
            <a:ext cx="7632848"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sz="2400" baseline="30000" dirty="0"/>
              <a:t>14</a:t>
            </a:r>
            <a:r>
              <a:rPr lang="nl-NL" sz="2400" dirty="0"/>
              <a:t> Groet mekaar met 'n kus van liefde. Vrede vir julle almal wat in Christus Jesus is! Amen. </a:t>
            </a:r>
            <a:endParaRPr lang="nl-NL" sz="2400" baseline="30000" dirty="0"/>
          </a:p>
        </p:txBody>
      </p:sp>
      <p:sp>
        <p:nvSpPr>
          <p:cNvPr id="38" name="Rectangle 37"/>
          <p:cNvSpPr/>
          <p:nvPr/>
        </p:nvSpPr>
        <p:spPr>
          <a:xfrm>
            <a:off x="276978" y="6026797"/>
            <a:ext cx="883152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f-ZA" sz="2800" b="1" dirty="0"/>
              <a:t>Seëngroet: </a:t>
            </a:r>
            <a:r>
              <a:rPr lang="nl-NL" sz="2800" b="1" dirty="0"/>
              <a:t>Vrede vir julle almal wat in Christus is!</a:t>
            </a:r>
          </a:p>
        </p:txBody>
      </p:sp>
    </p:spTree>
    <p:extLst>
      <p:ext uri="{BB962C8B-B14F-4D97-AF65-F5344CB8AC3E}">
        <p14:creationId xmlns:p14="http://schemas.microsoft.com/office/powerpoint/2010/main" val="26599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2000"/>
                                        <p:tgtEl>
                                          <p:spTgt spid="11"/>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heel(1)">
                                      <p:cBhvr>
                                        <p:cTn id="54" dur="2000"/>
                                        <p:tgtEl>
                                          <p:spTgt spid="20"/>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heel(1)">
                                      <p:cBhvr>
                                        <p:cTn id="57" dur="2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20" grpId="0" animBg="1"/>
      <p:bldP spid="34"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511460">
            <a:off x="-47605" y="1371297"/>
            <a:ext cx="6128601" cy="1754326"/>
          </a:xfrm>
          <a:prstGeom prst="rect">
            <a:avLst/>
          </a:prstGeom>
          <a:noFill/>
        </p:spPr>
        <p:txBody>
          <a:bodyPr wrap="none" lIns="91440" tIns="45720" rIns="91440" bIns="45720">
            <a:spAutoFit/>
          </a:bodyPr>
          <a:lstStyle/>
          <a:p>
            <a:pPr algn="ctr"/>
            <a:r>
              <a:rPr lang="en-ZA"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Die sentrale tema </a:t>
            </a:r>
          </a:p>
          <a:p>
            <a:pPr algn="ctr"/>
            <a:r>
              <a:rPr lang="en-ZA"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van die brief</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 name="Rectangle 4"/>
          <p:cNvSpPr/>
          <p:nvPr/>
        </p:nvSpPr>
        <p:spPr>
          <a:xfrm>
            <a:off x="3563888" y="3113628"/>
            <a:ext cx="4572000" cy="2800767"/>
          </a:xfrm>
          <a:prstGeom prst="rect">
            <a:avLst/>
          </a:prstGeom>
        </p:spPr>
        <p:txBody>
          <a:bodyPr>
            <a:spAutoFit/>
          </a:bodyPr>
          <a:lstStyle/>
          <a:p>
            <a:pPr algn="ctr"/>
            <a:r>
              <a:rPr lang="af-ZA" sz="4400" b="1" dirty="0" smtClean="0">
                <a:solidFill>
                  <a:srgbClr val="C00000"/>
                </a:solidFill>
              </a:rPr>
              <a:t>Lof kom God toe wat ons in Christus </a:t>
            </a:r>
            <a:r>
              <a:rPr lang="af-ZA" sz="4400" i="1" u="sng" dirty="0" smtClean="0">
                <a:solidFill>
                  <a:srgbClr val="C00000"/>
                </a:solidFill>
              </a:rPr>
              <a:t> wederbaar</a:t>
            </a:r>
            <a:r>
              <a:rPr lang="af-ZA" sz="4400" b="1" dirty="0" smtClean="0">
                <a:solidFill>
                  <a:srgbClr val="C00000"/>
                </a:solidFill>
              </a:rPr>
              <a:t> het.</a:t>
            </a:r>
            <a:endParaRPr lang="en-ZA" sz="4400" b="1" dirty="0">
              <a:solidFill>
                <a:srgbClr val="C00000"/>
              </a:solidFill>
            </a:endParaRPr>
          </a:p>
        </p:txBody>
      </p:sp>
    </p:spTree>
    <p:extLst>
      <p:ext uri="{BB962C8B-B14F-4D97-AF65-F5344CB8AC3E}">
        <p14:creationId xmlns:p14="http://schemas.microsoft.com/office/powerpoint/2010/main" val="188269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0019"/>
            <a:ext cx="8064896" cy="669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83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9026"/>
            <a:ext cx="5184576" cy="673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55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7589"/>
            <a:ext cx="5544616" cy="6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31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DIE DOEL VAN DIE SKRYWE</a:t>
            </a:r>
            <a:endParaRPr lang="en-US" dirty="0"/>
          </a:p>
        </p:txBody>
      </p:sp>
      <p:sp>
        <p:nvSpPr>
          <p:cNvPr id="3" name="Subtitle 2"/>
          <p:cNvSpPr>
            <a:spLocks noGrp="1"/>
          </p:cNvSpPr>
          <p:nvPr>
            <p:ph type="subTitle" idx="1"/>
          </p:nvPr>
        </p:nvSpPr>
        <p:spPr/>
        <p:txBody>
          <a:bodyPr>
            <a:normAutofit fontScale="92500" lnSpcReduction="20000"/>
          </a:bodyPr>
          <a:lstStyle/>
          <a:p>
            <a:r>
              <a:rPr lang="nl-NL" b="1" baseline="30000" dirty="0" smtClean="0"/>
              <a:t>5: </a:t>
            </a:r>
            <a:r>
              <a:rPr lang="nl-NL" b="1" baseline="30000" dirty="0"/>
              <a:t>12 </a:t>
            </a:r>
            <a:r>
              <a:rPr lang="nl-NL" dirty="0"/>
              <a:t>Deur Silvánus, die getroue broeder, soos ek meen, het ek kortliks aan julle geskrywe om julle te </a:t>
            </a:r>
            <a:r>
              <a:rPr lang="nl-NL" i="1" u="sng" dirty="0"/>
              <a:t>vermaan</a:t>
            </a:r>
            <a:r>
              <a:rPr lang="nl-NL" dirty="0"/>
              <a:t> en om te </a:t>
            </a:r>
            <a:r>
              <a:rPr lang="nl-NL" i="1" u="sng" dirty="0"/>
              <a:t>betuig</a:t>
            </a:r>
            <a:r>
              <a:rPr lang="nl-NL" dirty="0"/>
              <a:t> dat dit die </a:t>
            </a:r>
            <a:r>
              <a:rPr lang="nl-NL" i="1" u="sng" dirty="0"/>
              <a:t>ware genade van God </a:t>
            </a:r>
            <a:r>
              <a:rPr lang="nl-NL" dirty="0"/>
              <a:t>is waarin </a:t>
            </a:r>
            <a:r>
              <a:rPr lang="nl-NL" i="1" u="sng" dirty="0"/>
              <a:t>julle staan</a:t>
            </a:r>
            <a:endParaRPr lang="en-US" i="1" u="sng" dirty="0"/>
          </a:p>
        </p:txBody>
      </p:sp>
    </p:spTree>
    <p:extLst>
      <p:ext uri="{BB962C8B-B14F-4D97-AF65-F5344CB8AC3E}">
        <p14:creationId xmlns:p14="http://schemas.microsoft.com/office/powerpoint/2010/main" val="2515260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6432530"/>
          </a:xfrm>
          <a:prstGeom prst="rect">
            <a:avLst/>
          </a:prstGeom>
          <a:noFill/>
        </p:spPr>
        <p:txBody>
          <a:bodyPr wrap="square" rtlCol="0">
            <a:spAutoFit/>
          </a:bodyPr>
          <a:lstStyle/>
          <a:p>
            <a:endParaRPr lang="en-US" sz="1200" dirty="0" smtClean="0"/>
          </a:p>
          <a:p>
            <a:pPr algn="just"/>
            <a:r>
              <a:rPr lang="en-US" sz="1600" dirty="0" smtClean="0"/>
              <a:t>1 Petrus is gerig aan ’n  wydverspreide groep Christene. Petrus gaan dan ook dadelik daartoe oor om die Christene te verseker van die egtheid van die heil waarin hulle mag deel. Hy wys hulle daarop dat hulle die genade van God ken in die nuwe lewe wat hulle geniet deur die opstanding van Jesus Christus (1:3-5), in die losprys wat vir hulle betaal is deur sy dood (1:18-21), in die lewe wat hulle ondervind as lede van die volk van God (2:4-10), in die voorbeeld van Jesus in sy lyding (2:21-5), in die vergifnis van sonde en die doop (3:18-22), in die gawes van die bediening aan die kerk (4:10 ev.). </a:t>
            </a:r>
          </a:p>
          <a:p>
            <a:pPr algn="just"/>
            <a:endParaRPr lang="en-US" sz="1600" dirty="0"/>
          </a:p>
          <a:p>
            <a:pPr algn="just"/>
            <a:r>
              <a:rPr lang="en-US" sz="1600" dirty="0" smtClean="0"/>
              <a:t>Hierdie genade van God stel hulle in staat om hulle lewens te reinig as burgers (2:13-17), as knegte en slawe (2:18-25), as vroue(3:1 6) as mans (3:7), as ampsdraers in die kerk (5:2-5); daardeur word hulle in staat gestel om 'n voorbeeldige lewe te lei tussen die</a:t>
            </a:r>
          </a:p>
          <a:p>
            <a:pPr algn="just"/>
            <a:r>
              <a:rPr lang="en-US" sz="1600" dirty="0" smtClean="0"/>
              <a:t>heidene(2:12) en om to lewe volgens die wil van God (4: 2). Hulle moet</a:t>
            </a:r>
            <a:r>
              <a:rPr lang="en-US" sz="1600" dirty="0"/>
              <a:t> </a:t>
            </a:r>
            <a:r>
              <a:rPr lang="en-US" sz="1600" dirty="0" smtClean="0"/>
              <a:t>vasstaan in hierdie genade, en hulle moet dit des te meer doen omdat hulle in die laaste tye lewe; die einde kan enige tyd kom (4:7, 17); ‘n teken van die nabyheid van die einde is die vervolging en lyding wat hulle gedeeltelik reeds gely het (1: 6; 3: 13-17), wat hulle verduur terwyl hy skrywe en wat  hulle nog in 'n erger mate sal moet verduur (4:12- l9).</a:t>
            </a:r>
          </a:p>
          <a:p>
            <a:pPr algn="just"/>
            <a:endParaRPr lang="en-US" sz="1600" dirty="0" smtClean="0"/>
          </a:p>
          <a:p>
            <a:pPr algn="just"/>
            <a:r>
              <a:rPr lang="en-US" sz="1600" dirty="0" smtClean="0"/>
              <a:t>Alleen God se genade  kan hulle beskerm en bring tot die volle saligheid. Met besondere nadruk word die gelowiges wat onder vervolging ly, gewys op die lyding en aanvegting wat op Christus neergekom het (2: 18-25) en op die toekomstige  heerlikheid wat  weggelê is vir die wat</a:t>
            </a:r>
            <a:r>
              <a:rPr lang="en-US" sz="1600" dirty="0"/>
              <a:t> </a:t>
            </a:r>
            <a:r>
              <a:rPr lang="en-US" sz="1600" dirty="0" smtClean="0"/>
              <a:t>deur die doop toegetree het tot ’n nuwe lewe (3:18-22).  Juis omdat hulle steeds die oog gerig hou op die toekomstige heerlikheid moet hulle nugter en opreg lewe soos dit by die volk van God pas wat onderweg is na die voleinding.  Teenoor die wêreld en sy verleidinge  moet hulle vreemd bly (2:11-17) en tog  moet hulle in die wêreld hulle onberispelike lewenswyse handhaaf.  </a:t>
            </a:r>
            <a:endParaRPr lang="en-US" sz="1600" dirty="0"/>
          </a:p>
        </p:txBody>
      </p:sp>
    </p:spTree>
    <p:extLst>
      <p:ext uri="{BB962C8B-B14F-4D97-AF65-F5344CB8AC3E}">
        <p14:creationId xmlns:p14="http://schemas.microsoft.com/office/powerpoint/2010/main" val="3806724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280920" cy="584775"/>
          </a:xfrm>
          <a:prstGeom prst="rect">
            <a:avLst/>
          </a:prstGeom>
          <a:noFill/>
        </p:spPr>
        <p:txBody>
          <a:bodyPr wrap="square" rtlCol="0">
            <a:spAutoFit/>
          </a:bodyPr>
          <a:lstStyle/>
          <a:p>
            <a:r>
              <a:rPr lang="en-US" sz="1600" dirty="0" smtClean="0"/>
              <a:t>Hulle bly wel in die wêreld en moet hulle onderwerp aan elke menslike owerheid</a:t>
            </a:r>
          </a:p>
          <a:p>
            <a:r>
              <a:rPr lang="en-US" sz="1600" dirty="0" smtClean="0"/>
              <a:t> (2:11-17), alle mense respekteer (2:17), maar hulle behoort nie aan hierdie wêreld nie.  </a:t>
            </a:r>
            <a:endParaRPr lang="en-US" sz="1600" dirty="0"/>
          </a:p>
        </p:txBody>
      </p:sp>
      <p:sp>
        <p:nvSpPr>
          <p:cNvPr id="3" name="TextBox 2"/>
          <p:cNvSpPr txBox="1"/>
          <p:nvPr/>
        </p:nvSpPr>
        <p:spPr>
          <a:xfrm>
            <a:off x="755576" y="1124744"/>
            <a:ext cx="7920880" cy="1815882"/>
          </a:xfrm>
          <a:prstGeom prst="rect">
            <a:avLst/>
          </a:prstGeom>
          <a:noFill/>
        </p:spPr>
        <p:txBody>
          <a:bodyPr wrap="square" rtlCol="0">
            <a:spAutoFit/>
          </a:bodyPr>
          <a:lstStyle/>
          <a:p>
            <a:pPr algn="ctr"/>
            <a:r>
              <a:rPr lang="en-US" sz="2800" dirty="0" smtClean="0"/>
              <a:t>Hierdie brief is dus basies ’n bemoedigings- en aansporingsbrief te midde van lyding.  Sy sleutelwoord is HOOP, maar verder beklemtoon dit die noue verband tussen geloof en praktyk.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086796"/>
            <a:ext cx="5004048" cy="3753036"/>
          </a:xfrm>
          <a:prstGeom prst="rect">
            <a:avLst/>
          </a:prstGeom>
        </p:spPr>
      </p:pic>
    </p:spTree>
    <p:extLst>
      <p:ext uri="{BB962C8B-B14F-4D97-AF65-F5344CB8AC3E}">
        <p14:creationId xmlns:p14="http://schemas.microsoft.com/office/powerpoint/2010/main" val="9848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0019"/>
            <a:ext cx="8064896" cy="669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681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9026"/>
            <a:ext cx="5184576" cy="673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372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7589"/>
            <a:ext cx="5544616" cy="6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311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454</TotalTime>
  <Words>2263</Words>
  <Application>Microsoft Office PowerPoint</Application>
  <PresentationFormat>On-screen Show (4:3)</PresentationFormat>
  <Paragraphs>196</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Die eerste brief van Petrus</vt:lpstr>
      <vt:lpstr>PowerPoint Presentation</vt:lpstr>
      <vt:lpstr>PowerPoint Presentation</vt:lpstr>
      <vt:lpstr>DIE DOEL VAN DIE SKRYWE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eerste brief van Petrus</dc:title>
  <dc:creator>Petrus</dc:creator>
  <cp:lastModifiedBy>Petrus</cp:lastModifiedBy>
  <cp:revision>56</cp:revision>
  <dcterms:created xsi:type="dcterms:W3CDTF">2012-10-08T18:13:23Z</dcterms:created>
  <dcterms:modified xsi:type="dcterms:W3CDTF">2012-10-19T06:20:22Z</dcterms:modified>
</cp:coreProperties>
</file>